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9"/>
  </p:notesMasterIdLst>
  <p:sldIdLst>
    <p:sldId id="256" r:id="rId2"/>
    <p:sldId id="312" r:id="rId3"/>
    <p:sldId id="405" r:id="rId4"/>
    <p:sldId id="311" r:id="rId5"/>
    <p:sldId id="340" r:id="rId6"/>
    <p:sldId id="383" r:id="rId7"/>
    <p:sldId id="328" r:id="rId8"/>
    <p:sldId id="270" r:id="rId9"/>
    <p:sldId id="274" r:id="rId10"/>
    <p:sldId id="314" r:id="rId11"/>
    <p:sldId id="331" r:id="rId12"/>
    <p:sldId id="384" r:id="rId13"/>
    <p:sldId id="395" r:id="rId14"/>
    <p:sldId id="404" r:id="rId15"/>
    <p:sldId id="396" r:id="rId16"/>
    <p:sldId id="400" r:id="rId17"/>
    <p:sldId id="401" r:id="rId18"/>
    <p:sldId id="361" r:id="rId19"/>
    <p:sldId id="406" r:id="rId20"/>
    <p:sldId id="337" r:id="rId21"/>
    <p:sldId id="349" r:id="rId22"/>
    <p:sldId id="402" r:id="rId23"/>
    <p:sldId id="387" r:id="rId24"/>
    <p:sldId id="403" r:id="rId25"/>
    <p:sldId id="386" r:id="rId26"/>
    <p:sldId id="397" r:id="rId27"/>
    <p:sldId id="398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775209-FB65-6E4C-A4B5-03E9A1CDD9DE}">
          <p14:sldIdLst>
            <p14:sldId id="256"/>
            <p14:sldId id="312"/>
            <p14:sldId id="405"/>
            <p14:sldId id="311"/>
            <p14:sldId id="340"/>
            <p14:sldId id="383"/>
            <p14:sldId id="328"/>
            <p14:sldId id="270"/>
            <p14:sldId id="274"/>
            <p14:sldId id="314"/>
            <p14:sldId id="331"/>
            <p14:sldId id="384"/>
            <p14:sldId id="395"/>
            <p14:sldId id="404"/>
            <p14:sldId id="396"/>
            <p14:sldId id="400"/>
            <p14:sldId id="401"/>
            <p14:sldId id="361"/>
            <p14:sldId id="406"/>
            <p14:sldId id="337"/>
            <p14:sldId id="349"/>
            <p14:sldId id="402"/>
            <p14:sldId id="387"/>
            <p14:sldId id="403"/>
            <p14:sldId id="386"/>
            <p14:sldId id="397"/>
            <p14:sldId id="398"/>
          </p14:sldIdLst>
        </p14:section>
        <p14:section name="FactorAnalysis" id="{84128FA3-A08F-6D4D-9FEC-8F823795C34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0FF"/>
    <a:srgbClr val="FF0100"/>
    <a:srgbClr val="F8D4B3"/>
    <a:srgbClr val="78E505"/>
    <a:srgbClr val="FFFF00"/>
    <a:srgbClr val="00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7" autoAdjust="0"/>
    <p:restoredTop sz="81475" autoAdjust="0"/>
  </p:normalViewPr>
  <p:slideViewPr>
    <p:cSldViewPr snapToGrid="0" snapToObjects="1" showGuides="1">
      <p:cViewPr varScale="1">
        <p:scale>
          <a:sx n="75" d="100"/>
          <a:sy n="75" d="100"/>
        </p:scale>
        <p:origin x="1230" y="66"/>
      </p:cViewPr>
      <p:guideLst>
        <p:guide orient="horz" pos="2115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B2FB6-4886-1B4B-A4B6-A0DC4297E045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FA91-5F73-9642-AF24-4A2A88CFD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RGC_10-2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の関係を、３６０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でしめします。青色が３６０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、赤色が１８０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です。両者とも相関はよいが、３６０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の方が、傾き１に近くより良いモデルであることがわかます。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43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の対応を、</a:t>
            </a:r>
            <a:r>
              <a:rPr lang="en-US" altLang="ja-JP" dirty="0" err="1" smtClean="0"/>
              <a:t>cpRNFL</a:t>
            </a:r>
            <a:r>
              <a:rPr lang="ja-JP" altLang="en-US" dirty="0" smtClean="0"/>
              <a:t>角度ごとに調べました。サズに９０度ごとに積算（せきさん）した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の散布図、ウズに角度ごとの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との回帰直線の傾きを示します。</a:t>
            </a:r>
            <a:endParaRPr lang="en-US" dirty="0" smtClean="0"/>
          </a:p>
          <a:p>
            <a:r>
              <a:rPr lang="ja-JP" altLang="en-US" dirty="0" smtClean="0"/>
              <a:t>右図から、</a:t>
            </a:r>
            <a:r>
              <a:rPr lang="en-US" dirty="0" smtClean="0"/>
              <a:t>cpRNFLT</a:t>
            </a:r>
            <a:r>
              <a:rPr lang="ja-JP" altLang="en-US" dirty="0" smtClean="0"/>
              <a:t>の角度を増加させるほど、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との対応が改善しました。結果、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は</a:t>
            </a:r>
            <a:r>
              <a:rPr lang="en-US" altLang="ja-JP" dirty="0" smtClean="0"/>
              <a:t>cpRNFLT360°</a:t>
            </a:r>
            <a:r>
              <a:rPr lang="ja-JP" altLang="en-US" dirty="0" smtClean="0"/>
              <a:t>を採用すると、回帰直線の傾きは１に近づき、最良の結果となりました。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95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次に</a:t>
            </a:r>
            <a:r>
              <a:rPr kumimoji="1" lang="ja-JP" altLang="en-US" sz="1200" dirty="0" smtClean="0"/>
              <a:t>同時期の同一対象群で</a:t>
            </a:r>
            <a:r>
              <a:rPr kumimoji="1" lang="en-US" altLang="ja-JP" sz="1200" dirty="0" smtClean="0"/>
              <a:t>HFA10-2</a:t>
            </a:r>
            <a:r>
              <a:rPr kumimoji="1" lang="ja-JP" altLang="en-US" sz="1200" dirty="0" smtClean="0"/>
              <a:t>と</a:t>
            </a:r>
            <a:r>
              <a:rPr kumimoji="1" lang="en-US" altLang="ja-JP" sz="1200" dirty="0" smtClean="0"/>
              <a:t>HFA30-2</a:t>
            </a:r>
            <a:r>
              <a:rPr kumimoji="1" lang="ja-JP" altLang="en-US" sz="1200" dirty="0" smtClean="0"/>
              <a:t>を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3</a:t>
            </a:r>
            <a:r>
              <a:rPr kumimoji="1" lang="ja-JP" altLang="en-US" sz="1200" dirty="0" smtClean="0"/>
              <a:t>ヶ月以内に行っていた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45</a:t>
            </a:r>
            <a:r>
              <a:rPr kumimoji="1" lang="ja-JP" altLang="en-US" sz="1200" dirty="0" smtClean="0"/>
              <a:t>例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86</a:t>
            </a:r>
            <a:r>
              <a:rPr kumimoji="1" lang="ja-JP" altLang="en-US" sz="1200" dirty="0" smtClean="0"/>
              <a:t>データセットについて検討を行いました</a:t>
            </a:r>
            <a:r>
              <a:rPr kumimoji="1" lang="en-US" altLang="ja-JP" sz="1200" dirty="0" smtClean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 smtClean="0"/>
              <a:t>HFA30-2</a:t>
            </a:r>
            <a:r>
              <a:rPr kumimoji="1" lang="ja-JP" altLang="en-US" sz="1200" dirty="0" smtClean="0"/>
              <a:t>から</a:t>
            </a:r>
            <a:r>
              <a:rPr kumimoji="1" lang="en-US" altLang="ja-JP" sz="1200" dirty="0" smtClean="0"/>
              <a:t>24-2</a:t>
            </a:r>
            <a:r>
              <a:rPr kumimoji="1" lang="ja-JP" altLang="en-US" sz="1200" dirty="0" err="1" smtClean="0"/>
              <a:t>の測</a:t>
            </a:r>
            <a:r>
              <a:rPr kumimoji="1" lang="ja-JP" altLang="en-US" sz="1200" dirty="0" smtClean="0"/>
              <a:t>定点を使用して推定</a:t>
            </a:r>
            <a:r>
              <a:rPr kumimoji="1" lang="en-US" altLang="ja-JP" sz="1200" dirty="0" smtClean="0"/>
              <a:t>RGC</a:t>
            </a:r>
            <a:r>
              <a:rPr kumimoji="1" lang="ja-JP" altLang="en-US" sz="1200" dirty="0" err="1" smtClean="0"/>
              <a:t>を算</a:t>
            </a:r>
            <a:r>
              <a:rPr kumimoji="1" lang="ja-JP" altLang="en-US" sz="1200" dirty="0" smtClean="0"/>
              <a:t>出しました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79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RGC_24-2</a:t>
            </a:r>
            <a:r>
              <a:rPr kumimoji="1" lang="ja-JP" altLang="en-US" dirty="0" smtClean="0"/>
              <a:t>の推定が平均</a:t>
            </a:r>
            <a:r>
              <a:rPr kumimoji="1" lang="en-US" altLang="ja-JP" sz="1200" dirty="0" smtClean="0"/>
              <a:t>81</a:t>
            </a:r>
            <a:r>
              <a:rPr kumimoji="1" lang="ja-JP" altLang="en-US" sz="1200" dirty="0" smtClean="0"/>
              <a:t>万</a:t>
            </a:r>
            <a:r>
              <a:rPr kumimoji="1" lang="en-US" altLang="ja-JP" sz="1200" dirty="0" smtClean="0"/>
              <a:t>7915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セル</a:t>
            </a:r>
            <a:r>
              <a:rPr kumimoji="1" lang="ja-JP" altLang="en-US" sz="1200" dirty="0" err="1" smtClean="0">
                <a:solidFill>
                  <a:srgbClr val="FF0000"/>
                </a:solidFill>
              </a:rPr>
              <a:t>？</a:t>
            </a:r>
            <a:r>
              <a:rPr kumimoji="1" lang="ja-JP" altLang="en-US" sz="1200" dirty="0" err="1" smtClean="0"/>
              <a:t>、</a:t>
            </a:r>
            <a:r>
              <a:rPr kumimoji="1" lang="en-US" altLang="ja-JP" sz="1200" dirty="0" smtClean="0"/>
              <a:t>10-2</a:t>
            </a:r>
            <a:r>
              <a:rPr kumimoji="1" lang="ja-JP" altLang="en-US" sz="1200" dirty="0" err="1" smtClean="0"/>
              <a:t>での</a:t>
            </a:r>
            <a:r>
              <a:rPr kumimoji="1" lang="ja-JP" altLang="en-US" sz="1200" dirty="0" smtClean="0"/>
              <a:t>推定が平均</a:t>
            </a:r>
            <a:r>
              <a:rPr kumimoji="1" lang="en-US" altLang="ja-JP" sz="1200" dirty="0" smtClean="0"/>
              <a:t>51</a:t>
            </a:r>
            <a:r>
              <a:rPr kumimoji="1" lang="ja-JP" altLang="en-US" sz="1200" dirty="0" smtClean="0"/>
              <a:t>万</a:t>
            </a:r>
            <a:r>
              <a:rPr kumimoji="1" lang="en-US" altLang="ja-JP" sz="1200" dirty="0" smtClean="0"/>
              <a:t>5984</a:t>
            </a:r>
            <a:r>
              <a:rPr kumimoji="1" lang="ja-JP" altLang="en-US" sz="1200" dirty="0" smtClean="0"/>
              <a:t>で相関係数は</a:t>
            </a:r>
            <a:r>
              <a:rPr kumimoji="1" lang="en-US" altLang="ja-JP" sz="1200" dirty="0" smtClean="0"/>
              <a:t>0.86</a:t>
            </a:r>
            <a:r>
              <a:rPr kumimoji="1" lang="ja-JP" altLang="en-US" sz="1200" dirty="0" smtClean="0"/>
              <a:t>でした。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08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MD10-2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RGC_10-2</a:t>
            </a:r>
            <a:r>
              <a:rPr kumimoji="1" lang="ja-JP" altLang="en-US" dirty="0" smtClean="0"/>
              <a:t>との相関ですが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の平均が</a:t>
            </a:r>
            <a:r>
              <a:rPr kumimoji="1" lang="en-US" altLang="ja-JP" dirty="0" smtClean="0"/>
              <a:t>-7.70</a:t>
            </a:r>
            <a:r>
              <a:rPr kumimoji="1" lang="ja-JP" altLang="en-US" dirty="0" smtClean="0"/>
              <a:t>デシベルで相関係数は</a:t>
            </a:r>
            <a:r>
              <a:rPr kumimoji="1" lang="en-US" altLang="ja-JP" dirty="0" smtClean="0"/>
              <a:t>0.86</a:t>
            </a:r>
            <a:r>
              <a:rPr kumimoji="1" lang="ja-JP" altLang="en-US" dirty="0" smtClean="0"/>
              <a:t>でした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60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GC_</a:t>
            </a:r>
            <a:r>
              <a:rPr kumimoji="1" lang="en-US" altLang="ja-JP" dirty="0" smtClean="0">
                <a:latin typeface="+mj-ea"/>
              </a:rPr>
              <a:t>AVERAGE</a:t>
            </a:r>
            <a:r>
              <a:rPr kumimoji="1" lang="ja-JP" altLang="en-US" dirty="0" smtClean="0">
                <a:latin typeface="+mj-ea"/>
              </a:rPr>
              <a:t>と</a:t>
            </a:r>
            <a:r>
              <a:rPr kumimoji="1" lang="en-US" altLang="ja-JP" dirty="0" smtClean="0"/>
              <a:t>RGC10-2</a:t>
            </a:r>
            <a:r>
              <a:rPr kumimoji="1" lang="ja-JP" altLang="en-US" dirty="0" err="1" smtClean="0"/>
              <a:t>、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のそれぞれでの相関です。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0.70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0.63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－</a:t>
            </a:r>
            <a:r>
              <a:rPr kumimoji="1" lang="en-US" altLang="ja-JP" dirty="0" smtClean="0"/>
              <a:t>2</a:t>
            </a:r>
            <a:r>
              <a:rPr kumimoji="1" lang="ja-JP" altLang="en-US" dirty="0" err="1" smtClean="0"/>
              <a:t>のほうが</a:t>
            </a:r>
            <a:r>
              <a:rPr kumimoji="1" lang="ja-JP" altLang="en-US" dirty="0" smtClean="0"/>
              <a:t>相関が高かったです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49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GCA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>
                <a:latin typeface="+mj-ea"/>
              </a:rPr>
              <a:t>MINIMUM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RGC10-2</a:t>
            </a:r>
            <a:r>
              <a:rPr kumimoji="1" lang="ja-JP" altLang="en-US" dirty="0" err="1" smtClean="0"/>
              <a:t>、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の相関です。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0.68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0.63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－</a:t>
            </a:r>
            <a:r>
              <a:rPr kumimoji="1" lang="en-US" altLang="ja-JP" dirty="0" smtClean="0"/>
              <a:t>2</a:t>
            </a:r>
            <a:r>
              <a:rPr kumimoji="1" lang="ja-JP" altLang="en-US" dirty="0" err="1" smtClean="0"/>
              <a:t>のほうが</a:t>
            </a:r>
            <a:r>
              <a:rPr kumimoji="1" lang="ja-JP" altLang="en-US" dirty="0" smtClean="0"/>
              <a:t>やや高く散布図からばらつきも減少している</a:t>
            </a:r>
            <a:r>
              <a:rPr kumimoji="1" lang="ja-JP" altLang="en-US" smtClean="0"/>
              <a:t>ように見えます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87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結果のまとめです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と</a:t>
            </a:r>
            <a:r>
              <a:rPr kumimoji="1" lang="en-US" altLang="ja-JP" sz="1200" dirty="0" smtClean="0">
                <a:latin typeface="+mn-ea"/>
              </a:rPr>
              <a:t>RGC_OCT</a:t>
            </a:r>
            <a:r>
              <a:rPr kumimoji="1" lang="ja-JP" altLang="en-US" sz="1200" dirty="0" smtClean="0">
                <a:latin typeface="+mn-ea"/>
              </a:rPr>
              <a:t>３６０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と１８０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では、３６０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の方が良いモデル</a:t>
            </a:r>
            <a:endParaRPr kumimoji="1" lang="en-US" altLang="ja-JP" sz="1200" dirty="0" smtClean="0">
              <a:latin typeface="+mn-ea"/>
            </a:endParaRPr>
          </a:p>
          <a:p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と</a:t>
            </a:r>
            <a:r>
              <a:rPr kumimoji="1" lang="en-US" altLang="ja-JP" sz="1200" dirty="0" smtClean="0">
                <a:latin typeface="+mn-ea"/>
              </a:rPr>
              <a:t>RGC_24-2,MD10-2</a:t>
            </a:r>
            <a:r>
              <a:rPr kumimoji="1" lang="ja-JP" altLang="en-US" sz="1200" dirty="0" smtClean="0">
                <a:latin typeface="+mn-ea"/>
              </a:rPr>
              <a:t>のそれぞれでの相関は高い</a:t>
            </a:r>
            <a:endParaRPr kumimoji="1" lang="en-US" altLang="ja-JP" sz="1200" dirty="0" smtClean="0">
              <a:latin typeface="+mn-ea"/>
            </a:endParaRPr>
          </a:p>
          <a:p>
            <a:r>
              <a:rPr kumimoji="1" lang="en-US" altLang="ja-JP" sz="1200" dirty="0" smtClean="0">
                <a:latin typeface="+mn-ea"/>
              </a:rPr>
              <a:t>GC_AVERAGE,MINUMUM</a:t>
            </a:r>
            <a:r>
              <a:rPr kumimoji="1" lang="ja-JP" altLang="en-US" sz="1200" dirty="0" smtClean="0">
                <a:latin typeface="+mn-ea"/>
              </a:rPr>
              <a:t>ともに</a:t>
            </a:r>
            <a:r>
              <a:rPr kumimoji="1" lang="en-US" altLang="ja-JP" sz="1200" dirty="0" smtClean="0">
                <a:latin typeface="+mn-ea"/>
              </a:rPr>
              <a:t>RGC_24-2</a:t>
            </a:r>
            <a:r>
              <a:rPr kumimoji="1" lang="ja-JP" altLang="en-US" sz="1200" dirty="0" smtClean="0">
                <a:latin typeface="+mn-ea"/>
              </a:rPr>
              <a:t>に比べ</a:t>
            </a:r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の方が相関が高い結果でした★</a:t>
            </a:r>
            <a:endParaRPr lang="ja-JP" altLang="en-US" sz="1200" dirty="0" smtClean="0">
              <a:latin typeface="+mn-ea"/>
            </a:endParaRPr>
          </a:p>
          <a:p>
            <a:endParaRPr kumimoji="1" lang="ja-JP" altLang="en-US" sz="1200" dirty="0" smtClean="0">
              <a:latin typeface="+mn-ea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74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考察です。</a:t>
            </a:r>
            <a:endParaRPr lang="en-US" altLang="ja-JP" dirty="0" smtClean="0"/>
          </a:p>
          <a:p>
            <a:r>
              <a:rPr lang="ja-JP" altLang="en-US" dirty="0" smtClean="0"/>
              <a:t>視覚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以内からの入力神経線維走行の視神経乳頭への対応示します。</a:t>
            </a:r>
            <a:endParaRPr lang="en-US" altLang="ja-JP" dirty="0" smtClean="0"/>
          </a:p>
          <a:p>
            <a:r>
              <a:rPr lang="ja-JP" altLang="en-US" dirty="0" smtClean="0"/>
              <a:t>左図、</a:t>
            </a:r>
            <a:r>
              <a:rPr lang="en-US" altLang="ja-JP" dirty="0" smtClean="0"/>
              <a:t>Hood</a:t>
            </a:r>
            <a:r>
              <a:rPr lang="ja-JP" altLang="en-US" dirty="0" smtClean="0"/>
              <a:t>らは中心</a:t>
            </a:r>
            <a:r>
              <a:rPr lang="en-US" altLang="ja-JP" dirty="0" smtClean="0"/>
              <a:t>8</a:t>
            </a:r>
            <a:r>
              <a:rPr lang="ja-JP" altLang="en-US" dirty="0" smtClean="0"/>
              <a:t>度の黄斑からの神経線維の走行を図の様に示し、これを参考に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らは</a:t>
            </a:r>
            <a:r>
              <a:rPr lang="en-US" altLang="ja-JP" dirty="0" smtClean="0"/>
              <a:t>180</a:t>
            </a:r>
            <a:r>
              <a:rPr lang="ja-JP" altLang="en-US" dirty="0" smtClean="0"/>
              <a:t>度を採択しています。</a:t>
            </a:r>
            <a:r>
              <a:rPr lang="en-US" altLang="ja-JP" dirty="0" smtClean="0"/>
              <a:t>Nakanishi</a:t>
            </a:r>
            <a:r>
              <a:rPr lang="ja-JP" altLang="en-US" dirty="0" smtClean="0"/>
              <a:t>らは、</a:t>
            </a:r>
            <a:r>
              <a:rPr lang="en-US" altLang="ja-JP" dirty="0" smtClean="0"/>
              <a:t>24-2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の測定値を因子分析をもちいて、右図の様に対応を示しています☆</a:t>
            </a:r>
            <a:endParaRPr lang="en-US" altLang="ja-JP" dirty="0" smtClean="0"/>
          </a:p>
          <a:p>
            <a:r>
              <a:rPr lang="ja-JP" altLang="en-US" dirty="0" smtClean="0"/>
              <a:t>いずれにしても、中心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内の神経線維が視神経乳頭全体の神経線維をカバーするというのは解剖学的にも誤りといえます★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07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の推定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は平均</a:t>
            </a:r>
            <a:r>
              <a:rPr kumimoji="1" lang="en-US" altLang="ja-JP" dirty="0" smtClean="0"/>
              <a:t>81</a:t>
            </a:r>
            <a:r>
              <a:rPr kumimoji="1" lang="ja-JP" altLang="en-US" dirty="0" smtClean="0"/>
              <a:t>万</a:t>
            </a:r>
            <a:r>
              <a:rPr kumimoji="1" lang="en-US" altLang="ja-JP" dirty="0" smtClean="0"/>
              <a:t>7915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RGC10-2</a:t>
            </a:r>
            <a:r>
              <a:rPr kumimoji="1" lang="ja-JP" altLang="en-US" dirty="0" smtClean="0"/>
              <a:t>の推定は平均</a:t>
            </a:r>
            <a:r>
              <a:rPr kumimoji="1" lang="en-US" altLang="ja-JP" dirty="0" smtClean="0"/>
              <a:t>51</a:t>
            </a:r>
            <a:r>
              <a:rPr kumimoji="1" lang="ja-JP" altLang="en-US" dirty="0" smtClean="0"/>
              <a:t>万</a:t>
            </a:r>
            <a:r>
              <a:rPr kumimoji="1" lang="en-US" altLang="ja-JP" dirty="0" smtClean="0"/>
              <a:t>5984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の約</a:t>
            </a:r>
            <a:r>
              <a:rPr kumimoji="1" lang="en-US" altLang="ja-JP" dirty="0" smtClean="0"/>
              <a:t>63.1%</a:t>
            </a:r>
            <a:r>
              <a:rPr kumimoji="1" lang="ja-JP" altLang="en-US" dirty="0" smtClean="0"/>
              <a:t>でした。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Curcio</a:t>
            </a:r>
            <a:r>
              <a:rPr kumimoji="1" lang="ja-JP" altLang="en-US" dirty="0" err="1" smtClean="0"/>
              <a:t>らの</a:t>
            </a:r>
            <a:r>
              <a:rPr kumimoji="1" lang="ja-JP" altLang="en-US" dirty="0" smtClean="0"/>
              <a:t>報告によると</a:t>
            </a:r>
            <a:r>
              <a:rPr kumimoji="1" lang="en-US" altLang="ja-JP" dirty="0" smtClean="0"/>
              <a:t>16°</a:t>
            </a:r>
            <a:r>
              <a:rPr kumimoji="1" lang="ja-JP" altLang="en-US" dirty="0" smtClean="0"/>
              <a:t>の範囲で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が約</a:t>
            </a:r>
            <a:r>
              <a:rPr kumimoji="1" lang="en-US" altLang="ja-JP" dirty="0" smtClean="0"/>
              <a:t>50%</a:t>
            </a:r>
            <a:r>
              <a:rPr kumimoji="1" lang="ja-JP" altLang="en-US" dirty="0" smtClean="0"/>
              <a:t>であることから</a:t>
            </a:r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の推定はおおく計算されています。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78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網膜神経節細胞</a:t>
            </a:r>
            <a:r>
              <a:rPr lang="en-US" altLang="ja-JP" dirty="0" smtClean="0"/>
              <a:t>(RGC)</a:t>
            </a:r>
            <a:r>
              <a:rPr lang="ja-JP" altLang="en-US" dirty="0" smtClean="0"/>
              <a:t>の</a:t>
            </a:r>
            <a:r>
              <a:rPr lang="en-US" altLang="ja-JP" dirty="0" smtClean="0"/>
              <a:t>50%</a:t>
            </a:r>
            <a:r>
              <a:rPr lang="ja-JP" altLang="en-US" dirty="0" smtClean="0"/>
              <a:t>が黄斑部に集中しており、黄斑の機能と構造の関係を理解することは重要です。</a:t>
            </a:r>
          </a:p>
          <a:p>
            <a:r>
              <a:rPr lang="ja-JP" altLang="en-US" dirty="0" smtClean="0"/>
              <a:t>緑内障診療においても２</a:t>
            </a:r>
            <a:r>
              <a:rPr lang="en-US" altLang="ja-JP" dirty="0" smtClean="0"/>
              <a:t>°</a:t>
            </a:r>
            <a:r>
              <a:rPr lang="ja-JP" altLang="en-US" dirty="0" smtClean="0"/>
              <a:t>間隔で測定される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を使用した静的視野検査の重要性が再認識されています★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0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Harwerth</a:t>
            </a:r>
            <a:r>
              <a:rPr lang="ja-JP" altLang="en-US" dirty="0" smtClean="0"/>
              <a:t>のモデルは、中心</a:t>
            </a:r>
            <a:r>
              <a:rPr lang="en-US" altLang="ja-JP" dirty="0" smtClean="0"/>
              <a:t>5°</a:t>
            </a:r>
            <a:r>
              <a:rPr lang="ja-JP" altLang="en-US" dirty="0" smtClean="0"/>
              <a:t>以内が発散しており、１，３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　に測定点をもつ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との対応が悪化したと考えました。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60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青色がハンフリー</a:t>
            </a:r>
            <a:r>
              <a:rPr kumimoji="1" lang="en-US" altLang="ja-JP" dirty="0" smtClean="0"/>
              <a:t>30-2</a:t>
            </a:r>
            <a:r>
              <a:rPr kumimoji="1" lang="ja-JP" altLang="en-US" dirty="0" smtClean="0"/>
              <a:t>から推定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です。</a:t>
            </a:r>
            <a:r>
              <a:rPr kumimoji="1" lang="en-US" altLang="ja-JP" dirty="0" smtClean="0"/>
              <a:t>30-2</a:t>
            </a:r>
            <a:r>
              <a:rPr kumimoji="1" lang="ja-JP" altLang="en-US" dirty="0" smtClean="0"/>
              <a:t>では平均</a:t>
            </a:r>
            <a:r>
              <a:rPr kumimoji="1" lang="en-US" altLang="ja-JP" dirty="0" smtClean="0"/>
              <a:t>117</a:t>
            </a:r>
            <a:r>
              <a:rPr kumimoji="1" lang="ja-JP" altLang="en-US" dirty="0" smtClean="0"/>
              <a:t>万</a:t>
            </a:r>
            <a:r>
              <a:rPr kumimoji="1" lang="en-US" altLang="ja-JP" dirty="0" smtClean="0"/>
              <a:t>1293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RGC10-2</a:t>
            </a:r>
            <a:r>
              <a:rPr kumimoji="1" lang="ja-JP" altLang="en-US" dirty="0" smtClean="0"/>
              <a:t>の推定は</a:t>
            </a:r>
            <a:r>
              <a:rPr kumimoji="1" lang="en-US" altLang="ja-JP" dirty="0" smtClean="0"/>
              <a:t>30-2</a:t>
            </a:r>
            <a:r>
              <a:rPr kumimoji="1" lang="ja-JP" altLang="en-US" dirty="0" smtClean="0"/>
              <a:t>の約</a:t>
            </a:r>
            <a:r>
              <a:rPr kumimoji="1" lang="en-US" altLang="ja-JP" dirty="0" smtClean="0"/>
              <a:t>44.1%</a:t>
            </a:r>
            <a:r>
              <a:rPr kumimoji="1" lang="ja-JP" altLang="en-US" dirty="0" smtClean="0"/>
              <a:t>でした。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Curcio</a:t>
            </a:r>
            <a:r>
              <a:rPr kumimoji="1" lang="ja-JP" altLang="en-US" dirty="0" err="1" smtClean="0"/>
              <a:t>らの</a:t>
            </a:r>
            <a:r>
              <a:rPr kumimoji="1" lang="ja-JP" altLang="en-US" dirty="0" smtClean="0"/>
              <a:t>報告によると</a:t>
            </a:r>
            <a:r>
              <a:rPr kumimoji="1" lang="en-US" altLang="ja-JP" dirty="0" smtClean="0"/>
              <a:t>16°</a:t>
            </a:r>
            <a:r>
              <a:rPr kumimoji="1" lang="ja-JP" altLang="en-US" dirty="0" smtClean="0"/>
              <a:t>の範囲で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が約</a:t>
            </a:r>
            <a:r>
              <a:rPr kumimoji="1" lang="en-US" altLang="ja-JP" dirty="0" smtClean="0"/>
              <a:t>50%</a:t>
            </a:r>
            <a:r>
              <a:rPr kumimoji="1" lang="ja-JP" altLang="en-US" dirty="0" smtClean="0"/>
              <a:t>であることから</a:t>
            </a:r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の推定はややおおく計算されています。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51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51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45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これまでにも、多くの</a:t>
            </a:r>
            <a:r>
              <a:rPr lang="en-US" altLang="ja-JP" dirty="0" smtClean="0"/>
              <a:t>Structure-function</a:t>
            </a:r>
            <a:r>
              <a:rPr lang="ja-JP" altLang="en-US" baseline="0" dirty="0" smtClean="0"/>
              <a:t>の関係を解析した結果が報告されてきました</a:t>
            </a:r>
            <a:r>
              <a:rPr lang="ja-JP" altLang="en-US" baseline="0" dirty="0" smtClean="0">
                <a:solidFill>
                  <a:srgbClr val="FF0000"/>
                </a:solidFill>
              </a:rPr>
              <a:t>が、多くは６</a:t>
            </a:r>
            <a:r>
              <a:rPr lang="en-US" altLang="ja-JP" baseline="0" dirty="0" smtClean="0">
                <a:solidFill>
                  <a:srgbClr val="FF0000"/>
                </a:solidFill>
              </a:rPr>
              <a:t>°</a:t>
            </a:r>
            <a:r>
              <a:rPr lang="ja-JP" altLang="en-US" baseline="0" dirty="0" smtClean="0">
                <a:solidFill>
                  <a:srgbClr val="FF0000"/>
                </a:solidFill>
              </a:rPr>
              <a:t>間隔の２４−２を用いて検討をおこなっています。</a:t>
            </a:r>
            <a:r>
              <a:rPr lang="ja-JP" altLang="en-US" baseline="0" dirty="0" smtClean="0"/>
              <a:t>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5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今回我々は、ハーワ－ス</a:t>
            </a:r>
            <a:r>
              <a:rPr kumimoji="1" lang="en-US" altLang="ja-JP" dirty="0" smtClean="0"/>
              <a:t>, </a:t>
            </a:r>
            <a:r>
              <a:rPr kumimoji="1" lang="ja-JP" altLang="en-US" dirty="0" smtClean="0"/>
              <a:t>メデーロスらの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数算出方法を応用し、緑内障患者のハンフリー視野</a:t>
            </a:r>
            <a:r>
              <a:rPr kumimoji="1" lang="en-US" altLang="ja-JP" dirty="0" smtClean="0"/>
              <a:t>10-2(HFA10-2)</a:t>
            </a:r>
            <a:r>
              <a:rPr kumimoji="1" lang="ja-JP" altLang="en-US" dirty="0" smtClean="0"/>
              <a:t>と光干渉断層計</a:t>
            </a:r>
            <a:r>
              <a:rPr kumimoji="1" lang="en-US" altLang="ja-JP" dirty="0" smtClean="0"/>
              <a:t>(OCT)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数を算出し、検討したので報告します★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74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2009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月から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2017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月、慈恵医大附属病院眼科において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を同日に測定し、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の信頼性指標と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基準を満たす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131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症例、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628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データセットです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467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ja-JP" sz="1050" dirty="0" smtClean="0">
                <a:latin typeface="+mn-ea"/>
                <a:ea typeface="+mn-ea"/>
              </a:rPr>
              <a:t>POAG,NTG,PPG</a:t>
            </a:r>
            <a:r>
              <a:rPr lang="ja-JP" altLang="en-US" sz="1050" dirty="0" smtClean="0">
                <a:latin typeface="+mn-ea"/>
                <a:ea typeface="+mn-ea"/>
              </a:rPr>
              <a:t>の</a:t>
            </a:r>
            <a:r>
              <a:rPr lang="en-US" altLang="ja-JP" sz="1050" dirty="0" smtClean="0">
                <a:latin typeface="+mn-ea"/>
                <a:ea typeface="+mn-ea"/>
              </a:rPr>
              <a:t>3</a:t>
            </a:r>
            <a:r>
              <a:rPr lang="ja-JP" altLang="en-US" sz="1050" dirty="0" smtClean="0">
                <a:latin typeface="+mn-ea"/>
                <a:ea typeface="+mn-ea"/>
              </a:rPr>
              <a:t>群の内訳をお示ししています。★</a:t>
            </a:r>
            <a:endParaRPr lang="ja-JP" altLang="en-US" sz="1050" dirty="0">
              <a:latin typeface="+mn-ea"/>
              <a:ea typeface="+mn-ea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6</a:t>
            </a:fld>
            <a:endParaRPr lang="en-US" dirty="0">
              <a:latin typeface="Calibri" panose="020F0502020204030204" pitchFamily="34" charset="0"/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776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方法は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ハンフリーシータスタンダード10－2</a:t>
            </a:r>
            <a:r>
              <a:rPr lang="en-US" sz="105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とOCT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のオプティックディスクキューブを同日に行い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メデーロスらの方法を応用してハンフリ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-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から推定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数を算出しました★</a:t>
            </a:r>
            <a:endParaRPr lang="en-US" sz="105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50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RGC_HFA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は、上記の公式で算出されます。変数は、年齢、視覚偏心度、検査点での網膜感度となります。測定点の守備網膜面積から、２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間隔の測定点は、６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1/9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の面積にに相当します。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509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RGC_OCT</a:t>
            </a:r>
            <a:r>
              <a:rPr lang="ja-JP" altLang="en-US" dirty="0" smtClean="0"/>
              <a:t>は上記より求められ、変数は</a:t>
            </a:r>
            <a:r>
              <a:rPr lang="ja-JP" altLang="en-US" dirty="0" smtClean="0"/>
              <a:t>、</a:t>
            </a:r>
            <a:r>
              <a:rPr lang="en-US" altLang="ja-JP" dirty="0" smtClean="0"/>
              <a:t>MD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、乳頭角度となります。本研究では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らを参考に全周３６０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と半周１８０を採択しました。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9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10563-3CC0-F64E-A5F4-9F39B8D15304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7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7522"/>
            <a:ext cx="7772400" cy="1907439"/>
          </a:xfrm>
        </p:spPr>
        <p:txBody>
          <a:bodyPr>
            <a:normAutofit/>
          </a:bodyPr>
          <a:lstStyle/>
          <a:p>
            <a:r>
              <a:rPr lang="ja-JP" altLang="en-US" sz="4800" dirty="0" smtClean="0"/>
              <a:t>ハンフリー</a:t>
            </a:r>
            <a:r>
              <a:rPr lang="en-US" altLang="ja-JP" sz="4800" dirty="0" smtClean="0"/>
              <a:t>10-2</a:t>
            </a:r>
            <a:r>
              <a:rPr lang="ja-JP" altLang="en-US" sz="4800" dirty="0" smtClean="0"/>
              <a:t>と</a:t>
            </a:r>
            <a:r>
              <a:rPr lang="en-US" altLang="ja-JP" sz="4800" dirty="0" smtClean="0"/>
              <a:t>OCT</a:t>
            </a:r>
            <a:r>
              <a:rPr lang="ja-JP" altLang="en-US" sz="4800" dirty="0" smtClean="0"/>
              <a:t>から算出する網膜神経節細胞数</a:t>
            </a:r>
            <a:endParaRPr lang="en-US" sz="4800" dirty="0"/>
          </a:p>
        </p:txBody>
      </p:sp>
      <p:sp>
        <p:nvSpPr>
          <p:cNvPr id="4" name="Rectangle 19"/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285750" y="3830638"/>
            <a:ext cx="8572500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ja-JP" altLang="en-US" sz="2400" dirty="0" smtClean="0"/>
              <a:t>田邉　義政</a:t>
            </a:r>
            <a:r>
              <a:rPr lang="en-US" altLang="ja-JP" sz="2400" baseline="30000" dirty="0" smtClean="0"/>
              <a:t>1</a:t>
            </a:r>
            <a:r>
              <a:rPr lang="ja-JP" altLang="en-US" sz="2400" baseline="30000" dirty="0" smtClean="0"/>
              <a:t>） 　</a:t>
            </a:r>
            <a:r>
              <a:rPr lang="ja-JP" altLang="en-US" sz="2400" dirty="0" smtClean="0"/>
              <a:t>小川　俊平</a:t>
            </a:r>
            <a:r>
              <a:rPr lang="en-US" altLang="ja-JP" sz="2400" baseline="30000" dirty="0" smtClean="0"/>
              <a:t>2,3</a:t>
            </a:r>
            <a:r>
              <a:rPr lang="ja-JP" altLang="en-US" sz="2400" baseline="30000" dirty="0" smtClean="0"/>
              <a:t>）　</a:t>
            </a:r>
            <a:r>
              <a:rPr lang="ja-JP" altLang="en-US" sz="2400" dirty="0" smtClean="0"/>
              <a:t>野呂　隆彦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</a:t>
            </a:r>
            <a:r>
              <a:rPr lang="en-US" altLang="ja-JP" sz="2400" baseline="30000" dirty="0" smtClean="0"/>
              <a:t>4)</a:t>
            </a:r>
            <a:r>
              <a:rPr lang="ja-JP" altLang="en-US" sz="2400" baseline="30000" dirty="0" smtClean="0"/>
              <a:t> 　</a:t>
            </a:r>
            <a:r>
              <a:rPr lang="ja-JP" altLang="en-US" sz="2400" dirty="0" smtClean="0"/>
              <a:t>伊藤　義徳</a:t>
            </a:r>
            <a:r>
              <a:rPr lang="en-US" altLang="ja-JP" sz="2400" baseline="30000" dirty="0" smtClean="0"/>
              <a:t>2)</a:t>
            </a:r>
            <a:endParaRPr lang="en-US" sz="2400" baseline="30000" dirty="0" smtClean="0"/>
          </a:p>
          <a:p>
            <a:pPr marL="0" indent="0" algn="ctr">
              <a:buFontTx/>
              <a:buNone/>
            </a:pPr>
            <a:r>
              <a:rPr lang="ja-JP" altLang="en-US" sz="2400" dirty="0" smtClean="0"/>
              <a:t>奥出　祥代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  </a:t>
            </a:r>
            <a:r>
              <a:rPr lang="ja-JP" altLang="en-US" sz="2400" dirty="0" smtClean="0"/>
              <a:t>郡司</a:t>
            </a:r>
            <a:r>
              <a:rPr lang="ja-JP" altLang="en-US" sz="2400" dirty="0"/>
              <a:t>　久人</a:t>
            </a:r>
            <a:r>
              <a:rPr lang="en-US" altLang="ja-JP" sz="2400" baseline="30000" dirty="0"/>
              <a:t>1</a:t>
            </a:r>
            <a:r>
              <a:rPr lang="ja-JP" altLang="en-US" sz="2400" baseline="30000" dirty="0"/>
              <a:t>）</a:t>
            </a:r>
            <a:r>
              <a:rPr lang="ja-JP" altLang="en-US" sz="2400" dirty="0" smtClean="0"/>
              <a:t>　中野　匡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</a:t>
            </a:r>
          </a:p>
          <a:p>
            <a:pPr marL="0" indent="0" algn="ctr">
              <a:buFont typeface="Wingdings" pitchFamily="2" charset="2"/>
              <a:buNone/>
            </a:pP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1</a:t>
            </a:r>
            <a:r>
              <a:rPr lang="ja-JP" altLang="en-US" sz="2000" dirty="0" smtClean="0"/>
              <a:t>）東京慈恵会医科大学附属柏病院　</a:t>
            </a:r>
            <a:endParaRPr lang="en-US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2</a:t>
            </a:r>
            <a:r>
              <a:rPr lang="ja-JP" altLang="en-US" sz="2000" dirty="0" smtClean="0"/>
              <a:t>）東京慈恵会医科大学附属病院　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3)</a:t>
            </a:r>
            <a:r>
              <a:rPr lang="ja-JP" altLang="en-US" sz="2000" dirty="0" smtClean="0"/>
              <a:t>厚木市立病院　眼科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4)</a:t>
            </a:r>
            <a:r>
              <a:rPr lang="ja-JP" altLang="en-US" sz="2000" dirty="0" smtClean="0"/>
              <a:t>スタンフォード大学</a:t>
            </a:r>
          </a:p>
        </p:txBody>
      </p:sp>
    </p:spTree>
    <p:extLst>
      <p:ext uri="{BB962C8B-B14F-4D97-AF65-F5344CB8AC3E}">
        <p14:creationId xmlns:p14="http://schemas.microsoft.com/office/powerpoint/2010/main" val="8217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8664"/>
            <a:ext cx="8444712" cy="1325563"/>
          </a:xfrm>
        </p:spPr>
        <p:txBody>
          <a:bodyPr/>
          <a:lstStyle/>
          <a:p>
            <a:r>
              <a:rPr lang="en-US" dirty="0" smtClean="0">
                <a:latin typeface="+mj-ea"/>
              </a:rPr>
              <a:t>RGC</a:t>
            </a:r>
            <a:r>
              <a:rPr lang="en-US" dirty="0" smtClean="0">
                <a:solidFill>
                  <a:srgbClr val="FF0000"/>
                </a:solidFill>
                <a:latin typeface="+mj-ea"/>
              </a:rPr>
              <a:t>_10-2</a:t>
            </a:r>
            <a:r>
              <a:rPr lang="en-US" altLang="ja-JP" dirty="0" smtClean="0">
                <a:latin typeface="+mj-ea"/>
              </a:rPr>
              <a:t> vs</a:t>
            </a:r>
            <a:r>
              <a:rPr lang="en-US" dirty="0" smtClean="0">
                <a:latin typeface="+mj-ea"/>
              </a:rPr>
              <a:t> 360 &amp; 180 degree</a:t>
            </a:r>
            <a:endParaRPr lang="en-US" dirty="0">
              <a:latin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227"/>
            <a:ext cx="5293892" cy="4128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543" y="5978038"/>
            <a:ext cx="3057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100"/>
                </a:solidFill>
              </a:rPr>
              <a:t>360</a:t>
            </a:r>
            <a:r>
              <a:rPr lang="en-US" sz="2000" dirty="0" smtClean="0"/>
              <a:t> degree is better model 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10886" y="2586788"/>
            <a:ext cx="2219589" cy="2998775"/>
            <a:chOff x="6199058" y="2362200"/>
            <a:chExt cx="2219589" cy="2998775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Pie 8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199058" y="3355349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cpRNFL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4348" y="5053198"/>
              <a:ext cx="2124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Zhang C. Ophthalmol 2014</a:t>
              </a:r>
              <a:endParaRPr lang="en-US" sz="1400" dirty="0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6573801" y="2802172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553615</a:t>
            </a:r>
            <a:r>
              <a:rPr kumimoji="1" lang="en-US" altLang="ja-JP" dirty="0" smtClean="0"/>
              <a:t>±270130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573800" y="4346073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276394</a:t>
            </a:r>
            <a:r>
              <a:rPr kumimoji="1" lang="en-US" altLang="ja-JP" dirty="0" smtClean="0"/>
              <a:t>±149837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573801" y="330714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73800" y="485471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R=0.84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7713695" y="5774728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544271" y="1973533"/>
            <a:ext cx="111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RGC_10-2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544180" y="1863995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515984</a:t>
            </a:r>
            <a:r>
              <a:rPr kumimoji="1" lang="en-US" altLang="ja-JP" dirty="0" smtClean="0"/>
              <a:t>±250662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816286" y="536336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14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ea"/>
              </a:rPr>
              <a:t>360</a:t>
            </a:r>
            <a:r>
              <a:rPr lang="en-US" dirty="0">
                <a:latin typeface="+mj-ea"/>
              </a:rPr>
              <a:t> </a:t>
            </a:r>
            <a:r>
              <a:rPr lang="en-US" dirty="0" smtClean="0">
                <a:latin typeface="+mj-ea"/>
              </a:rPr>
              <a:t>degree is best</a:t>
            </a:r>
            <a:endParaRPr lang="en-US" dirty="0">
              <a:latin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40" y="1833770"/>
            <a:ext cx="4253948" cy="3190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6" y="1833770"/>
            <a:ext cx="4253948" cy="319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9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サブ解析</a:t>
            </a:r>
            <a:endParaRPr kumimoji="1" lang="ja-JP" altLang="en-US" dirty="0"/>
          </a:p>
        </p:txBody>
      </p:sp>
      <p:sp>
        <p:nvSpPr>
          <p:cNvPr id="7" name="テキスト ボックス 3"/>
          <p:cNvSpPr txBox="1"/>
          <p:nvPr/>
        </p:nvSpPr>
        <p:spPr>
          <a:xfrm>
            <a:off x="628650" y="1752377"/>
            <a:ext cx="806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同時期の同一対象群で</a:t>
            </a:r>
            <a:r>
              <a:rPr kumimoji="1" lang="en-US" altLang="ja-JP" sz="2400" dirty="0" smtClean="0">
                <a:latin typeface="+mn-ea"/>
              </a:rPr>
              <a:t>HFA10-2</a:t>
            </a:r>
            <a:r>
              <a:rPr kumimoji="1" lang="ja-JP" altLang="en-US" sz="2400" dirty="0" smtClean="0">
                <a:latin typeface="+mn-ea"/>
              </a:rPr>
              <a:t>と</a:t>
            </a:r>
            <a:r>
              <a:rPr kumimoji="1" lang="en-US" altLang="ja-JP" sz="2400" dirty="0" smtClean="0">
                <a:latin typeface="+mn-ea"/>
              </a:rPr>
              <a:t>HFA30-2</a:t>
            </a:r>
            <a:r>
              <a:rPr kumimoji="1" lang="ja-JP" altLang="en-US" sz="2400" dirty="0" smtClean="0">
                <a:latin typeface="+mn-ea"/>
              </a:rPr>
              <a:t>を</a:t>
            </a:r>
            <a:r>
              <a:rPr kumimoji="1" lang="en-US" altLang="ja-JP" sz="2400" dirty="0" smtClean="0">
                <a:latin typeface="+mn-ea"/>
              </a:rPr>
              <a:t>3</a:t>
            </a:r>
            <a:r>
              <a:rPr kumimoji="1" lang="ja-JP" altLang="en-US" sz="2400" dirty="0" smtClean="0">
                <a:latin typeface="+mn-ea"/>
              </a:rPr>
              <a:t>ヶ月以内に行っていた</a:t>
            </a:r>
            <a:r>
              <a:rPr kumimoji="1" lang="en-US" altLang="ja-JP" sz="2400" dirty="0" smtClean="0">
                <a:latin typeface="+mn-ea"/>
              </a:rPr>
              <a:t>45</a:t>
            </a:r>
            <a:r>
              <a:rPr kumimoji="1" lang="ja-JP" altLang="en-US" sz="2400" dirty="0" smtClean="0">
                <a:latin typeface="+mn-ea"/>
              </a:rPr>
              <a:t>例</a:t>
            </a:r>
            <a:r>
              <a:rPr kumimoji="1" lang="en-US" altLang="ja-JP" sz="2400" dirty="0" smtClean="0">
                <a:latin typeface="+mn-ea"/>
              </a:rPr>
              <a:t>86</a:t>
            </a:r>
            <a:r>
              <a:rPr kumimoji="1" lang="ja-JP" altLang="en-US" sz="2400" dirty="0" smtClean="0">
                <a:latin typeface="+mn-ea"/>
              </a:rPr>
              <a:t>データセットについて検討を行った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3151766"/>
            <a:ext cx="777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HFA30-2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か</a:t>
            </a: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ら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24-2</a:t>
            </a:r>
            <a:r>
              <a:rPr kumimoji="1" lang="ja-JP" altLang="en-US" sz="2400" dirty="0" err="1" smtClean="0">
                <a:solidFill>
                  <a:srgbClr val="FF0000"/>
                </a:solidFill>
                <a:latin typeface="+mn-ea"/>
              </a:rPr>
              <a:t>の測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定点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(52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点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を使用</a:t>
            </a:r>
            <a:endParaRPr kumimoji="1" lang="en-US" altLang="ja-JP" sz="2400" dirty="0" smtClean="0">
              <a:solidFill>
                <a:srgbClr val="FF0000"/>
              </a:solidFill>
              <a:latin typeface="+mn-ea"/>
            </a:endParaRPr>
          </a:p>
          <a:p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Medeiros</a:t>
            </a:r>
            <a:r>
              <a:rPr kumimoji="1" lang="ja-JP" altLang="en-US" sz="2400" dirty="0" err="1" smtClean="0">
                <a:solidFill>
                  <a:srgbClr val="FF0000"/>
                </a:solidFill>
                <a:latin typeface="+mn-ea"/>
              </a:rPr>
              <a:t>らの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方法を用いて推定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RGC(RGC_24-2)</a:t>
            </a:r>
            <a:r>
              <a:rPr kumimoji="1" lang="ja-JP" altLang="en-US" sz="2400" dirty="0" err="1" smtClean="0">
                <a:solidFill>
                  <a:srgbClr val="FF0000"/>
                </a:solidFill>
                <a:latin typeface="+mn-ea"/>
              </a:rPr>
              <a:t>を算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出</a:t>
            </a:r>
            <a:endParaRPr kumimoji="1" lang="en-US" altLang="ja-JP" sz="2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Shape 212"/>
          <p:cNvSpPr txBox="1"/>
          <p:nvPr/>
        </p:nvSpPr>
        <p:spPr>
          <a:xfrm>
            <a:off x="761717" y="4609308"/>
            <a:ext cx="4327323" cy="14192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000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000" dirty="0" smtClean="0">
                <a:ea typeface="Calibri"/>
                <a:cs typeface="Calibri"/>
                <a:sym typeface="Calibri"/>
              </a:rPr>
              <a:t>_HFA </a:t>
            </a:r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*0.1</a:t>
            </a:r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>)]</a:t>
            </a:r>
            <a:endParaRPr lang="en-US" sz="20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210"/>
          <p:cNvSpPr/>
          <p:nvPr/>
        </p:nvSpPr>
        <p:spPr>
          <a:xfrm>
            <a:off x="5332344" y="5678616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</p:spTree>
    <p:extLst>
      <p:ext uri="{BB962C8B-B14F-4D97-AF65-F5344CB8AC3E}">
        <p14:creationId xmlns:p14="http://schemas.microsoft.com/office/powerpoint/2010/main" val="42266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4" y="832833"/>
            <a:ext cx="5232736" cy="5961160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652059" y="170052"/>
            <a:ext cx="7886700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kumimoji="1" lang="en-US" altLang="ja-JP" dirty="0" smtClean="0">
                <a:latin typeface="+mj-ea"/>
              </a:rPr>
              <a:t>RGC_10-2 vs RGC_24-2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553642" y="454606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R=0.86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5487853" y="2722916"/>
            <a:ext cx="36561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sz="2400" dirty="0" smtClean="0"/>
              <a:t>RGC_24-2</a:t>
            </a:r>
            <a:r>
              <a:rPr kumimoji="1" lang="en-US" altLang="ja-JP" dirty="0" smtClean="0">
                <a:solidFill>
                  <a:srgbClr val="FF0000"/>
                </a:solidFill>
              </a:rPr>
              <a:t>     </a:t>
            </a:r>
            <a:r>
              <a:rPr kumimoji="1" lang="en-US" altLang="ja-JP" sz="2400" dirty="0" smtClean="0"/>
              <a:t>817915</a:t>
            </a:r>
            <a:r>
              <a:rPr kumimoji="1" lang="en-US" altLang="ja-JP" dirty="0" smtClean="0"/>
              <a:t>±350486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5503168" y="3634492"/>
            <a:ext cx="3625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sz="2400" dirty="0" smtClean="0"/>
              <a:t>RGC_10-2   </a:t>
            </a:r>
            <a:r>
              <a:rPr kumimoji="1" lang="en-US" altLang="ja-JP" dirty="0" smtClean="0"/>
              <a:t> </a:t>
            </a:r>
            <a:r>
              <a:rPr kumimoji="1" lang="en-US" altLang="ja-JP" sz="2400" dirty="0" smtClean="0"/>
              <a:t>515984</a:t>
            </a:r>
            <a:r>
              <a:rPr kumimoji="1" lang="en-US" altLang="ja-JP" dirty="0" smtClean="0"/>
              <a:t>±250662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893167" y="4361402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7713695" y="4888337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</p:spTree>
    <p:extLst>
      <p:ext uri="{BB962C8B-B14F-4D97-AF65-F5344CB8AC3E}">
        <p14:creationId xmlns:p14="http://schemas.microsoft.com/office/powerpoint/2010/main" val="146105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17" y="741933"/>
            <a:ext cx="5073984" cy="5902003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74650" y="231843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>
                <a:latin typeface="+mj-ea"/>
              </a:rPr>
              <a:t>MD10-2vsRGC_10-2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01284" y="3834395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6201284" y="2751888"/>
            <a:ext cx="26034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sz="2400" dirty="0" smtClean="0"/>
              <a:t>MD10-2     </a:t>
            </a:r>
          </a:p>
          <a:p>
            <a:pPr lvl="0">
              <a:defRPr/>
            </a:pPr>
            <a:r>
              <a:rPr kumimoji="1" lang="en-US" altLang="ja-JP" sz="2400" dirty="0" smtClean="0"/>
              <a:t>   -7.70±7.96dB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509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291" y="1453221"/>
            <a:ext cx="4570954" cy="5084421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6" y="1453221"/>
            <a:ext cx="4179695" cy="508442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97969" y="284349"/>
            <a:ext cx="8868276" cy="1325563"/>
          </a:xfrm>
        </p:spPr>
        <p:txBody>
          <a:bodyPr/>
          <a:lstStyle/>
          <a:p>
            <a:pPr algn="ctr"/>
            <a:r>
              <a:rPr kumimoji="1" lang="en-US" altLang="ja-JP" dirty="0" smtClean="0">
                <a:latin typeface="+mj-ea"/>
              </a:rPr>
              <a:t>GCA_AVERAGEvsRGC10-2,RGC24-2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958894" y="174158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R=0.63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659792" y="177184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R=0.70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3944547" y="6352976"/>
            <a:ext cx="5291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Georgia" panose="02040502050405020303" pitchFamily="18" charset="0"/>
              </a:rPr>
              <a:t>GCA(GCL</a:t>
            </a:r>
            <a:r>
              <a:rPr lang="ja-JP" altLang="en-US" dirty="0" smtClean="0">
                <a:solidFill>
                  <a:srgbClr val="FF0000"/>
                </a:solidFill>
                <a:latin typeface="Georgia" panose="02040502050405020303" pitchFamily="18" charset="0"/>
              </a:rPr>
              <a:t>：網膜神経節細胞層</a:t>
            </a:r>
            <a:r>
              <a:rPr lang="en-US" altLang="ja-JP" dirty="0" smtClean="0">
                <a:solidFill>
                  <a:srgbClr val="FF0000"/>
                </a:solidFill>
                <a:latin typeface="Georgia" panose="02040502050405020303" pitchFamily="18" charset="0"/>
              </a:rPr>
              <a:t>+IPL</a:t>
            </a:r>
            <a:r>
              <a:rPr lang="ja-JP" altLang="en-US" dirty="0" smtClean="0">
                <a:solidFill>
                  <a:srgbClr val="FF0000"/>
                </a:solidFill>
                <a:latin typeface="Georgia" panose="02040502050405020303" pitchFamily="18" charset="0"/>
              </a:rPr>
              <a:t>：網膜内網状層）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3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316" y="1385871"/>
            <a:ext cx="4444484" cy="527284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73" y="1414561"/>
            <a:ext cx="4313124" cy="5215469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83222" y="259590"/>
            <a:ext cx="8996614" cy="1325563"/>
          </a:xfrm>
        </p:spPr>
        <p:txBody>
          <a:bodyPr/>
          <a:lstStyle/>
          <a:p>
            <a:pPr algn="ctr"/>
            <a:r>
              <a:rPr kumimoji="1" lang="en-US" altLang="ja-JP" dirty="0" smtClean="0">
                <a:latin typeface="+mj-ea"/>
              </a:rPr>
              <a:t>GCA_MINIMUMvsRGC10-2,RGC24-2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28854" y="173327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R=0.63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90169" y="173327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R=0.68</a:t>
            </a:r>
          </a:p>
        </p:txBody>
      </p:sp>
    </p:spTree>
    <p:extLst>
      <p:ext uri="{BB962C8B-B14F-4D97-AF65-F5344CB8AC3E}">
        <p14:creationId xmlns:p14="http://schemas.microsoft.com/office/powerpoint/2010/main" val="39601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4271" y="188663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/>
              <a:t>結果のまとめ</a:t>
            </a:r>
            <a:endParaRPr kumimoji="1" lang="ja-JP" altLang="en-US" sz="4800" dirty="0"/>
          </a:p>
        </p:txBody>
      </p:sp>
      <p:sp>
        <p:nvSpPr>
          <p:cNvPr id="5" name="テキスト ボックス 3"/>
          <p:cNvSpPr txBox="1"/>
          <p:nvPr/>
        </p:nvSpPr>
        <p:spPr>
          <a:xfrm>
            <a:off x="229332" y="1661301"/>
            <a:ext cx="8914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>
                <a:latin typeface="+mn-ea"/>
              </a:rPr>
              <a:t>RGC_10-2</a:t>
            </a:r>
            <a:r>
              <a:rPr kumimoji="1" lang="ja-JP" altLang="en-US" sz="3000" dirty="0">
                <a:latin typeface="+mn-ea"/>
              </a:rPr>
              <a:t>と</a:t>
            </a:r>
            <a:r>
              <a:rPr kumimoji="1" lang="en-US" altLang="ja-JP" sz="3000" dirty="0" smtClean="0">
                <a:latin typeface="+mn-ea"/>
              </a:rPr>
              <a:t>RGC_OCT</a:t>
            </a:r>
            <a:r>
              <a:rPr kumimoji="1" lang="ja-JP" altLang="en-US" sz="3000" dirty="0" smtClean="0">
                <a:latin typeface="+mn-ea"/>
              </a:rPr>
              <a:t>３６０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と</a:t>
            </a:r>
            <a:r>
              <a:rPr kumimoji="1" lang="ja-JP" altLang="en-US" sz="3000" dirty="0">
                <a:latin typeface="+mn-ea"/>
              </a:rPr>
              <a:t>１８０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で</a:t>
            </a:r>
            <a:r>
              <a:rPr kumimoji="1" lang="ja-JP" altLang="en-US" sz="3000" dirty="0">
                <a:latin typeface="+mn-ea"/>
              </a:rPr>
              <a:t>は</a:t>
            </a:r>
            <a:r>
              <a:rPr kumimoji="1" lang="ja-JP" altLang="en-US" sz="3000" dirty="0" smtClean="0">
                <a:latin typeface="+mn-ea"/>
              </a:rPr>
              <a:t>、３６０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の方が良いモデル</a:t>
            </a:r>
            <a:endParaRPr kumimoji="1" lang="en-US" altLang="ja-JP" sz="3000" dirty="0" smtClean="0">
              <a:latin typeface="+mn-ea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29332" y="4811070"/>
            <a:ext cx="86311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3000" dirty="0" smtClean="0">
                <a:latin typeface="+mn-ea"/>
              </a:rPr>
              <a:t>GC_AVERAGE,MINUMUM</a:t>
            </a:r>
            <a:r>
              <a:rPr kumimoji="1" lang="ja-JP" altLang="en-US" sz="3000" dirty="0" smtClean="0">
                <a:latin typeface="+mn-ea"/>
              </a:rPr>
              <a:t>ともに</a:t>
            </a:r>
            <a:endParaRPr kumimoji="1" lang="en-US" altLang="ja-JP" sz="3000" dirty="0" smtClean="0">
              <a:latin typeface="+mn-ea"/>
            </a:endParaRPr>
          </a:p>
          <a:p>
            <a:r>
              <a:rPr kumimoji="1" lang="en-US" altLang="ja-JP" sz="3000" dirty="0" smtClean="0">
                <a:latin typeface="+mn-ea"/>
              </a:rPr>
              <a:t>RGC_24-2</a:t>
            </a:r>
            <a:r>
              <a:rPr kumimoji="1" lang="ja-JP" altLang="en-US" sz="3000" dirty="0" smtClean="0">
                <a:latin typeface="+mn-ea"/>
              </a:rPr>
              <a:t>に比べ</a:t>
            </a:r>
            <a:r>
              <a:rPr kumimoji="1" lang="en-US" altLang="ja-JP" sz="3000" dirty="0" smtClean="0">
                <a:latin typeface="+mn-ea"/>
              </a:rPr>
              <a:t>RGC_10-2</a:t>
            </a:r>
            <a:r>
              <a:rPr kumimoji="1" lang="ja-JP" altLang="en-US" sz="3000" dirty="0" smtClean="0">
                <a:latin typeface="+mn-ea"/>
              </a:rPr>
              <a:t>の方が相関が高い</a:t>
            </a:r>
            <a:endParaRPr lang="ja-JP" altLang="en-US" sz="3000" dirty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29332" y="3271633"/>
            <a:ext cx="84064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" dirty="0" smtClean="0">
                <a:latin typeface="+mn-ea"/>
              </a:rPr>
              <a:t>RGC_10-2</a:t>
            </a:r>
            <a:r>
              <a:rPr kumimoji="1" lang="ja-JP" altLang="en-US" sz="3000" dirty="0" smtClean="0">
                <a:latin typeface="+mn-ea"/>
              </a:rPr>
              <a:t>と</a:t>
            </a:r>
            <a:r>
              <a:rPr kumimoji="1" lang="en-US" altLang="ja-JP" sz="3000" dirty="0" smtClean="0">
                <a:latin typeface="+mn-ea"/>
              </a:rPr>
              <a:t>RGC_24-2,MD10-2</a:t>
            </a:r>
            <a:r>
              <a:rPr kumimoji="1" lang="ja-JP" altLang="en-US" sz="3000" dirty="0" smtClean="0">
                <a:latin typeface="+mn-ea"/>
              </a:rPr>
              <a:t>のそれぞれでの</a:t>
            </a:r>
            <a:endParaRPr kumimoji="1" lang="en-US" altLang="ja-JP" sz="3000" dirty="0" smtClean="0">
              <a:latin typeface="+mn-ea"/>
            </a:endParaRPr>
          </a:p>
          <a:p>
            <a:r>
              <a:rPr kumimoji="1" lang="ja-JP" altLang="en-US" sz="3000" dirty="0" smtClean="0">
                <a:latin typeface="+mn-ea"/>
              </a:rPr>
              <a:t>相関は高い</a:t>
            </a:r>
            <a:endParaRPr kumimoji="1" lang="ja-JP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757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600" y="365126"/>
            <a:ext cx="7886700" cy="1325563"/>
          </a:xfrm>
        </p:spPr>
        <p:txBody>
          <a:bodyPr/>
          <a:lstStyle/>
          <a:p>
            <a:r>
              <a:rPr lang="en-US" altLang="ja-JP" dirty="0" smtClean="0"/>
              <a:t>10-2</a:t>
            </a:r>
            <a:r>
              <a:rPr lang="ja-JP" altLang="en-US" dirty="0" smtClean="0"/>
              <a:t>測定点と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の対応</a:t>
            </a:r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26053" y="6422408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  <p:pic>
        <p:nvPicPr>
          <p:cNvPr id="3" name="Picture 13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032" y="4217773"/>
            <a:ext cx="3651318" cy="21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7601" y="6421330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011675" y="4801884"/>
            <a:ext cx="1672616" cy="1619446"/>
            <a:chOff x="6835267" y="2666314"/>
            <a:chExt cx="1672616" cy="1619446"/>
          </a:xfrm>
        </p:grpSpPr>
        <p:sp>
          <p:nvSpPr>
            <p:cNvPr id="5" name="Pie 4"/>
            <p:cNvSpPr>
              <a:spLocks noChangeAspect="1"/>
            </p:cNvSpPr>
            <p:nvPr/>
          </p:nvSpPr>
          <p:spPr>
            <a:xfrm>
              <a:off x="7108285" y="2666314"/>
              <a:ext cx="1044000" cy="1044000"/>
            </a:xfrm>
            <a:prstGeom prst="pie">
              <a:avLst>
                <a:gd name="adj1" fmla="val 5930015"/>
                <a:gd name="adj2" fmla="val 14085179"/>
              </a:avLst>
            </a:prstGeom>
            <a:solidFill>
              <a:srgbClr val="FF0000">
                <a:alpha val="8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267" y="382409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135 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965" y="1996192"/>
            <a:ext cx="3722326" cy="1584991"/>
          </a:xfrm>
          <a:prstGeom prst="rect">
            <a:avLst/>
          </a:prstGeom>
        </p:spPr>
      </p:pic>
      <p:sp>
        <p:nvSpPr>
          <p:cNvPr id="16" name="Shape 210"/>
          <p:cNvSpPr/>
          <p:nvPr/>
        </p:nvSpPr>
        <p:spPr>
          <a:xfrm>
            <a:off x="5155561" y="3646220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70385" y="1643355"/>
            <a:ext cx="167261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180</a:t>
            </a:r>
            <a:r>
              <a:rPr lang="en-US" dirty="0" smtClean="0"/>
              <a:t>degree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23" y="2573737"/>
            <a:ext cx="4436077" cy="2965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8771" y="1946708"/>
            <a:ext cx="73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24-2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8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1" y="720083"/>
            <a:ext cx="5232736" cy="5961160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kumimoji="1" lang="en-US" altLang="ja-JP" dirty="0" smtClean="0">
                <a:latin typeface="+mj-ea"/>
              </a:rPr>
              <a:t>RGC_10-2</a:t>
            </a:r>
            <a:endParaRPr kumimoji="1" lang="ja-JP" altLang="en-US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963751" y="3714958"/>
            <a:ext cx="418024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            </a:t>
            </a:r>
            <a:r>
              <a:rPr kumimoji="1" lang="en-US" altLang="ja-JP" sz="2800" dirty="0" smtClean="0"/>
              <a:t>515984</a:t>
            </a:r>
            <a:r>
              <a:rPr kumimoji="1" lang="en-US" altLang="ja-JP" dirty="0" smtClean="0"/>
              <a:t>±250662</a:t>
            </a:r>
          </a:p>
          <a:p>
            <a:pPr lvl="0">
              <a:defRPr/>
            </a:pPr>
            <a:r>
              <a:rPr kumimoji="1" lang="ja-JP" altLang="en-US" dirty="0" smtClean="0"/>
              <a:t>　　　　　　　          </a:t>
            </a:r>
            <a:r>
              <a:rPr kumimoji="1" lang="en-US" altLang="ja-JP" dirty="0" smtClean="0"/>
              <a:t>(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63.1</a:t>
            </a:r>
            <a:r>
              <a:rPr kumimoji="1" lang="en-US" altLang="ja-JP" dirty="0" smtClean="0"/>
              <a:t>%)</a:t>
            </a:r>
            <a:endParaRPr kumimoji="1"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4963751" y="3044120"/>
            <a:ext cx="42274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rgbClr val="FF0000"/>
                </a:solidFill>
              </a:rPr>
              <a:t>RGC_24-2</a:t>
            </a:r>
            <a:r>
              <a:rPr kumimoji="1" lang="en-US" altLang="ja-JP" dirty="0" smtClean="0">
                <a:solidFill>
                  <a:srgbClr val="0700FF"/>
                </a:solidFill>
              </a:rPr>
              <a:t>           </a:t>
            </a:r>
            <a:r>
              <a:rPr kumimoji="1" lang="en-US" altLang="ja-JP" sz="2800" dirty="0"/>
              <a:t>817915</a:t>
            </a:r>
            <a:r>
              <a:rPr kumimoji="1" lang="en-US" altLang="ja-JP" dirty="0"/>
              <a:t>±350486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740767" y="454595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4937820" y="2299944"/>
            <a:ext cx="42470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2000" dirty="0" err="1"/>
              <a:t>Curcio</a:t>
            </a:r>
            <a:r>
              <a:rPr kumimoji="1" lang="ja-JP" altLang="en-US" sz="2000" dirty="0" smtClean="0"/>
              <a:t>ら</a:t>
            </a:r>
            <a:r>
              <a:rPr kumimoji="1" lang="en-US" altLang="ja-JP" sz="2000" dirty="0" smtClean="0"/>
              <a:t>16</a:t>
            </a:r>
            <a:r>
              <a:rPr kumimoji="1" lang="en-US" altLang="ja-JP" sz="2000" dirty="0"/>
              <a:t>°</a:t>
            </a:r>
            <a:r>
              <a:rPr kumimoji="1" lang="ja-JP" altLang="en-US" sz="2000" dirty="0"/>
              <a:t>の範囲で</a:t>
            </a:r>
            <a:r>
              <a:rPr kumimoji="1" lang="en-US" altLang="ja-JP" sz="2000" dirty="0"/>
              <a:t>RGC</a:t>
            </a:r>
            <a:r>
              <a:rPr kumimoji="1" lang="ja-JP" altLang="en-US" sz="2000" dirty="0"/>
              <a:t>が約</a:t>
            </a:r>
            <a:r>
              <a:rPr kumimoji="1" lang="en-US" altLang="ja-JP" sz="2000" dirty="0" smtClean="0"/>
              <a:t>50</a:t>
            </a:r>
            <a:r>
              <a:rPr kumimoji="1" lang="ja-JP" altLang="en-US" sz="1200" dirty="0" smtClean="0"/>
              <a:t>％</a:t>
            </a:r>
            <a:endParaRPr kumimoji="1" lang="en-US" altLang="ja-JP" sz="12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82018" y="1568468"/>
            <a:ext cx="525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正常者の報告だった？かもなので意味ないですか？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7713695" y="5090378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</p:spTree>
    <p:extLst>
      <p:ext uri="{BB962C8B-B14F-4D97-AF65-F5344CB8AC3E}">
        <p14:creationId xmlns:p14="http://schemas.microsoft.com/office/powerpoint/2010/main" val="377597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867637" y="1987089"/>
            <a:ext cx="79073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網膜神経節細胞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(RGC)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50%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が黄斑部に集中して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おり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endParaRPr lang="en-US" altLang="ja-JP" sz="2400" kern="100" dirty="0" smtClean="0">
              <a:latin typeface="+mn-ea"/>
              <a:cs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黄斑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の機能と構造の関係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を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理解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すること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は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重要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である。</a:t>
            </a:r>
            <a:endParaRPr lang="ja-JP" altLang="en-US" sz="2400" dirty="0"/>
          </a:p>
          <a:p>
            <a:pPr>
              <a:lnSpc>
                <a:spcPct val="150000"/>
              </a:lnSpc>
            </a:pP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緑内障診療においても２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°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間隔で測定される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10-2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を使用した静的視野検査の重要性が再認識されている。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1227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 smtClean="0"/>
              <a:t>What </a:t>
            </a:r>
            <a:r>
              <a:rPr lang="en-US" altLang="ja-JP" sz="4000" dirty="0"/>
              <a:t>i</a:t>
            </a:r>
            <a:r>
              <a:rPr lang="en-US" altLang="ja-JP" sz="4000" dirty="0" smtClean="0"/>
              <a:t>s affected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748484" y="1704790"/>
            <a:ext cx="5647033" cy="4241332"/>
            <a:chOff x="2447988" y="2108200"/>
            <a:chExt cx="4516857" cy="33924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988" y="2108200"/>
              <a:ext cx="4248024" cy="339248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949147" y="2239618"/>
              <a:ext cx="3015698" cy="98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233756" y="1804577"/>
            <a:ext cx="234185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Harwerth </a:t>
            </a:r>
            <a:r>
              <a:rPr lang="en-US" dirty="0" smtClean="0"/>
              <a:t>model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中心</a:t>
            </a:r>
            <a:r>
              <a:rPr lang="en-US" altLang="ja-JP" dirty="0" smtClean="0"/>
              <a:t>RGC</a:t>
            </a:r>
            <a:r>
              <a:rPr lang="ja-JP" altLang="en-US" dirty="0" smtClean="0"/>
              <a:t>が発散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887153" y="1960577"/>
            <a:ext cx="901148" cy="49033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3381" y="3051638"/>
            <a:ext cx="2782957" cy="1078948"/>
          </a:xfrm>
          <a:prstGeom prst="rect">
            <a:avLst/>
          </a:prstGeom>
        </p:spPr>
      </p:pic>
      <p:sp>
        <p:nvSpPr>
          <p:cNvPr id="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Raza AS, Hood DC.  IOVS. 2015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11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結語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29011"/>
            <a:ext cx="7886700" cy="671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 smtClean="0">
                <a:latin typeface="+mn-ea"/>
              </a:rPr>
              <a:t>・</a:t>
            </a:r>
            <a:r>
              <a:rPr lang="en-US" sz="3200" dirty="0" smtClean="0">
                <a:latin typeface="+mn-ea"/>
              </a:rPr>
              <a:t>HFA10-2</a:t>
            </a:r>
            <a:r>
              <a:rPr lang="ja-JP" altLang="en-US" sz="3200" dirty="0">
                <a:latin typeface="+mn-ea"/>
              </a:rPr>
              <a:t>は</a:t>
            </a:r>
            <a:r>
              <a:rPr lang="en-US" sz="3200" dirty="0">
                <a:latin typeface="+mn-ea"/>
              </a:rPr>
              <a:t>RGC</a:t>
            </a:r>
            <a:r>
              <a:rPr lang="ja-JP" altLang="en-US" sz="3200" dirty="0" smtClean="0">
                <a:latin typeface="+mn-ea"/>
              </a:rPr>
              <a:t>推定にも有用</a:t>
            </a:r>
            <a:endParaRPr lang="ja-JP" altLang="en-US" sz="3200" dirty="0" smtClean="0">
              <a:latin typeface="+mn-ea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28650" y="3375727"/>
            <a:ext cx="73933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 smtClean="0">
                <a:solidFill>
                  <a:srgbClr val="FF0000"/>
                </a:solidFill>
                <a:latin typeface="+mn-ea"/>
              </a:rPr>
              <a:t>・今後</a:t>
            </a:r>
            <a:r>
              <a:rPr lang="en-US" altLang="ja-JP" sz="3200" dirty="0">
                <a:solidFill>
                  <a:srgbClr val="FF0000"/>
                </a:solidFill>
                <a:latin typeface="+mn-ea"/>
              </a:rPr>
              <a:t>RGC displacement</a:t>
            </a:r>
            <a:r>
              <a:rPr lang="ja-JP" altLang="en-US" sz="3200" dirty="0">
                <a:solidFill>
                  <a:srgbClr val="FF0000"/>
                </a:solidFill>
                <a:latin typeface="+mn-ea"/>
              </a:rPr>
              <a:t>も考慮して検討</a:t>
            </a:r>
            <a:endParaRPr lang="en-US" altLang="ja-JP" sz="3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71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8" y="684502"/>
            <a:ext cx="5347704" cy="6096672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kumimoji="1" lang="en-US" altLang="ja-JP" dirty="0" smtClean="0">
                <a:latin typeface="+mj-ea"/>
              </a:rPr>
              <a:t>RGC_10-2 vs </a:t>
            </a:r>
            <a:r>
              <a:rPr kumimoji="1" lang="en-US" altLang="ja-JP" dirty="0" smtClean="0">
                <a:solidFill>
                  <a:srgbClr val="FF0000"/>
                </a:solidFill>
                <a:latin typeface="+mj-ea"/>
              </a:rPr>
              <a:t>RGC_30-2/24-2</a:t>
            </a:r>
            <a:endParaRPr kumimoji="1" lang="ja-JP" altLang="en-US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59447" y="3502006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R=0.83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5259447" y="2683226"/>
            <a:ext cx="36418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            </a:t>
            </a:r>
            <a:r>
              <a:rPr kumimoji="1" lang="en-US" altLang="ja-JP" sz="2400" dirty="0" smtClean="0"/>
              <a:t>515984</a:t>
            </a:r>
            <a:r>
              <a:rPr kumimoji="1" lang="en-US" altLang="ja-JP" dirty="0" smtClean="0"/>
              <a:t>±250662</a:t>
            </a:r>
          </a:p>
          <a:p>
            <a:pPr lvl="0">
              <a:defRPr/>
            </a:pPr>
            <a:r>
              <a:rPr kumimoji="1" lang="ja-JP" altLang="en-US" dirty="0" smtClean="0"/>
              <a:t>　　　　　　　</a:t>
            </a:r>
            <a:r>
              <a:rPr kumimoji="1" lang="en-US" altLang="ja-JP" dirty="0" smtClean="0"/>
              <a:t>(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44.1</a:t>
            </a:r>
            <a:r>
              <a:rPr kumimoji="1" lang="en-US" altLang="ja-JP" dirty="0" smtClean="0"/>
              <a:t>%)</a:t>
            </a:r>
            <a:endParaRPr kumimoji="1"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5259447" y="2014162"/>
            <a:ext cx="38524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rgbClr val="0700FF"/>
                </a:solidFill>
              </a:rPr>
              <a:t>RGC_30-2           </a:t>
            </a:r>
            <a:r>
              <a:rPr lang="en-US" altLang="ja-JP" sz="2400" dirty="0" smtClean="0"/>
              <a:t>1171293</a:t>
            </a:r>
            <a:r>
              <a:rPr kumimoji="1" lang="en-US" altLang="ja-JP" dirty="0" smtClean="0"/>
              <a:t>± 408167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893167" y="3515997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029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320800"/>
            <a:ext cx="4778677" cy="534926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" y="1320800"/>
            <a:ext cx="4627518" cy="5382678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>
                <a:latin typeface="+mj-ea"/>
              </a:rPr>
              <a:t>RGC_10-2vsMD10-2,MD30-2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82038" y="264627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R=0.72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33095" y="264815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</p:spTree>
    <p:extLst>
      <p:ext uri="{BB962C8B-B14F-4D97-AF65-F5344CB8AC3E}">
        <p14:creationId xmlns:p14="http://schemas.microsoft.com/office/powerpoint/2010/main" val="278522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38" y="554961"/>
            <a:ext cx="6096672" cy="6096672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278382" y="261858"/>
            <a:ext cx="8655029" cy="586206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kumimoji="1" lang="ja-JP" altLang="en-US" dirty="0" smtClean="0"/>
              <a:t>　　　　　　　　　　　　　　</a:t>
            </a:r>
            <a:r>
              <a:rPr kumimoji="1" lang="en-US" altLang="ja-JP" dirty="0" smtClean="0"/>
              <a:t>RGC_10-2 vs 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RGC_30-2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968455" y="1605151"/>
            <a:ext cx="190602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</a:t>
            </a:r>
          </a:p>
          <a:p>
            <a:pPr lvl="0" algn="ctr">
              <a:defRPr/>
            </a:pPr>
            <a:r>
              <a:rPr kumimoji="1" lang="en-US" altLang="ja-JP" dirty="0" smtClean="0"/>
              <a:t>515984±250662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6955046" y="2838405"/>
            <a:ext cx="208576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rgbClr val="FF0000"/>
                </a:solidFill>
              </a:rPr>
              <a:t>RGC30-2</a:t>
            </a:r>
          </a:p>
          <a:p>
            <a:pPr lvl="0" algn="ctr">
              <a:defRPr/>
            </a:pPr>
            <a:r>
              <a:rPr lang="en-US" altLang="ja-JP" dirty="0" smtClean="0"/>
              <a:t>1171293</a:t>
            </a:r>
            <a:r>
              <a:rPr kumimoji="1" lang="en-US" altLang="ja-JP" dirty="0"/>
              <a:t>± </a:t>
            </a:r>
            <a:r>
              <a:rPr kumimoji="1" lang="en-US" altLang="ja-JP" dirty="0" smtClean="0"/>
              <a:t>408167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016900" y="4010990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R=0.83</a:t>
            </a:r>
          </a:p>
        </p:txBody>
      </p:sp>
    </p:spTree>
    <p:extLst>
      <p:ext uri="{BB962C8B-B14F-4D97-AF65-F5344CB8AC3E}">
        <p14:creationId xmlns:p14="http://schemas.microsoft.com/office/powerpoint/2010/main" val="401477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85" y="140910"/>
            <a:ext cx="6096672" cy="6510284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125907"/>
            <a:ext cx="89916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MD10-2 vs MD30-2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73142" y="407297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R=0.81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7073142" y="3072887"/>
            <a:ext cx="1352389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MD10-2</a:t>
            </a:r>
          </a:p>
          <a:p>
            <a:pPr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-7.70±7.96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073142" y="2188665"/>
            <a:ext cx="1303562" cy="64633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MD30-2</a:t>
            </a:r>
          </a:p>
          <a:p>
            <a:pPr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-6.97±6.69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89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94" y="1453221"/>
            <a:ext cx="4326990" cy="516860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6" y="1453221"/>
            <a:ext cx="4179695" cy="508442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GC_AVERAGEvsRGC10-2,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RGC30-2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33995" y="181492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R=0.59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764185" y="181492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R=0.70</a:t>
            </a:r>
          </a:p>
        </p:txBody>
      </p:sp>
    </p:spTree>
    <p:extLst>
      <p:ext uri="{BB962C8B-B14F-4D97-AF65-F5344CB8AC3E}">
        <p14:creationId xmlns:p14="http://schemas.microsoft.com/office/powerpoint/2010/main" val="231981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24" y="1414805"/>
            <a:ext cx="4313124" cy="521546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50" y="1441913"/>
            <a:ext cx="4306891" cy="516125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8226592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GC_MINIMUMvsRGC10-2,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RGC30-2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70224" y="1834523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R=0.59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306131" y="1865816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R=0.68</a:t>
            </a:r>
          </a:p>
        </p:txBody>
      </p:sp>
    </p:spTree>
    <p:extLst>
      <p:ext uri="{BB962C8B-B14F-4D97-AF65-F5344CB8AC3E}">
        <p14:creationId xmlns:p14="http://schemas.microsoft.com/office/powerpoint/2010/main" val="170769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Structure-Function models</a:t>
            </a:r>
            <a:br>
              <a:rPr lang="en-US" altLang="ja-JP" dirty="0" smtClean="0"/>
            </a:br>
            <a:r>
              <a:rPr lang="en-US" altLang="ja-JP" dirty="0" smtClean="0"/>
              <a:t>6 degree grid (30, 24-2)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" y="2171700"/>
            <a:ext cx="84391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6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853904" y="1862371"/>
            <a:ext cx="743619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今回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我々は、</a:t>
            </a:r>
            <a:r>
              <a:rPr lang="en-US" altLang="ja-JP" sz="2400" kern="100" dirty="0" err="1" smtClean="0">
                <a:latin typeface="+mn-ea"/>
                <a:cs typeface="Century" panose="02040604050505020304" pitchFamily="18" charset="0"/>
              </a:rPr>
              <a:t>Harwerth</a:t>
            </a:r>
            <a:r>
              <a:rPr lang="en-US" altLang="ja-JP" sz="2400" kern="100" baseline="30000" dirty="0" smtClean="0">
                <a:latin typeface="+mn-ea"/>
                <a:cs typeface="Century" panose="02040604050505020304" pitchFamily="18" charset="0"/>
              </a:rPr>
              <a:t>*</a:t>
            </a:r>
            <a:r>
              <a:rPr lang="ja-JP" altLang="en-US" sz="2400" kern="100" dirty="0" err="1" smtClean="0">
                <a:latin typeface="+mn-ea"/>
                <a:cs typeface="Century" panose="02040604050505020304" pitchFamily="18" charset="0"/>
              </a:rPr>
              <a:t>、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Medeiros</a:t>
            </a:r>
            <a:r>
              <a:rPr lang="en-US" altLang="ja-JP" sz="2400" kern="100" baseline="30000" dirty="0" smtClean="0">
                <a:latin typeface="+mn-ea"/>
                <a:cs typeface="Century" panose="02040604050505020304" pitchFamily="18" charset="0"/>
              </a:rPr>
              <a:t>*</a:t>
            </a:r>
            <a:r>
              <a:rPr lang="ja-JP" altLang="ja-JP" sz="2400" kern="100" dirty="0" err="1" smtClean="0">
                <a:latin typeface="+mn-ea"/>
                <a:cs typeface="Century" panose="02040604050505020304" pitchFamily="18" charset="0"/>
              </a:rPr>
              <a:t>らの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数算出方法を応用し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緑内障患者の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Humphrey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視野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10-2(HFA10-2)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と光干渉断層計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(OCT)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から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数を算出し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、検討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したので報告する。</a:t>
            </a:r>
            <a:endParaRPr lang="ja-JP" altLang="ja-JP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Shape 227"/>
          <p:cNvSpPr/>
          <p:nvPr/>
        </p:nvSpPr>
        <p:spPr>
          <a:xfrm>
            <a:off x="3853244" y="5629114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 algn="ctr"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   *</a:t>
            </a:r>
            <a:r>
              <a:rPr lang="en-US" altLang="ja-JP" dirty="0" err="1" smtClean="0">
                <a:cs typeface="Calibri"/>
                <a:sym typeface="Calibri"/>
              </a:rPr>
              <a:t>Harwerth</a:t>
            </a:r>
            <a:r>
              <a:rPr lang="en-US" altLang="ja-JP" dirty="0" smtClean="0">
                <a:cs typeface="Calibri"/>
                <a:sym typeface="Calibri"/>
              </a:rPr>
              <a:t> RS, et al</a:t>
            </a:r>
            <a:r>
              <a:rPr lang="en-US" altLang="ja-JP" dirty="0">
                <a:cs typeface="Calibri"/>
                <a:sym typeface="Calibri"/>
              </a:rPr>
              <a:t>, </a:t>
            </a:r>
            <a:r>
              <a:rPr lang="en-US" altLang="ja-JP" dirty="0" err="1">
                <a:cs typeface="Calibri"/>
                <a:sym typeface="Calibri"/>
              </a:rPr>
              <a:t>Prog</a:t>
            </a:r>
            <a:r>
              <a:rPr lang="en-US" altLang="ja-JP" dirty="0">
                <a:cs typeface="Calibri"/>
                <a:sym typeface="Calibri"/>
              </a:rPr>
              <a:t> </a:t>
            </a:r>
            <a:r>
              <a:rPr lang="en-US" altLang="ja-JP" dirty="0" err="1">
                <a:cs typeface="Calibri"/>
                <a:sym typeface="Calibri"/>
              </a:rPr>
              <a:t>Retin</a:t>
            </a:r>
            <a:r>
              <a:rPr lang="en-US" altLang="ja-JP" dirty="0">
                <a:cs typeface="Calibri"/>
                <a:sym typeface="Calibri"/>
              </a:rPr>
              <a:t> Eye Res. </a:t>
            </a:r>
            <a:r>
              <a:rPr lang="en-US" altLang="ja-JP" dirty="0" smtClean="0">
                <a:cs typeface="Calibri"/>
                <a:sym typeface="Calibri"/>
              </a:rPr>
              <a:t>2010</a:t>
            </a:r>
          </a:p>
          <a:p>
            <a:pPr lvl="0" algn="ctr"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et al, </a:t>
            </a:r>
            <a:r>
              <a:rPr lang="en-US" dirty="0" err="1" smtClean="0">
                <a:cs typeface="Calibri"/>
                <a:sym typeface="Calibri"/>
              </a:rPr>
              <a:t>ArchOphthalmol</a:t>
            </a:r>
            <a:r>
              <a:rPr lang="en-US" dirty="0" smtClean="0">
                <a:cs typeface="Calibri"/>
                <a:sym typeface="Calibri"/>
              </a:rPr>
              <a:t>. 2012</a:t>
            </a:r>
            <a:endParaRPr lang="en-US" dirty="0"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77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451327" y="1423775"/>
            <a:ext cx="8356664" cy="21554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lnSpc>
                <a:spcPct val="200000"/>
              </a:lnSpc>
              <a:buSzPct val="25000"/>
            </a:pPr>
            <a:r>
              <a:rPr lang="en-US" sz="2400" dirty="0" smtClean="0">
                <a:latin typeface="+mn-ea"/>
                <a:cs typeface="Calibri" panose="020F0502020204030204" pitchFamily="34" charset="0"/>
                <a:sym typeface="Arial"/>
              </a:rPr>
              <a:t>2009年</a:t>
            </a:r>
            <a:r>
              <a:rPr lang="en-US" sz="2400" dirty="0">
                <a:latin typeface="+mn-ea"/>
                <a:cs typeface="Calibri" panose="020F0502020204030204" pitchFamily="34" charset="0"/>
                <a:sym typeface="Arial"/>
              </a:rPr>
              <a:t>9月から</a:t>
            </a:r>
            <a:r>
              <a:rPr lang="en-US" sz="2400" dirty="0" smtClean="0">
                <a:latin typeface="+mn-ea"/>
                <a:cs typeface="Calibri" panose="020F0502020204030204" pitchFamily="34" charset="0"/>
                <a:sym typeface="Arial"/>
              </a:rPr>
              <a:t>2017年6月</a:t>
            </a:r>
            <a:endParaRPr lang="en-US" altLang="ja-JP" sz="2400" dirty="0" smtClean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慈恵医大附属病院眼科通院中の広義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POAG,PPG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患者のうち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と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OCT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を同日に測定し、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の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信頼性指標と</a:t>
            </a:r>
            <a:endParaRPr lang="en-US" altLang="ja-JP" sz="2400" dirty="0" smtClean="0">
              <a:latin typeface="+mn-ea"/>
              <a:cs typeface="Calibri" panose="020F0502020204030204" pitchFamily="34" charset="0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OCT</a:t>
            </a:r>
            <a:r>
              <a:rPr lang="ja-JP" altLang="en-US" sz="2400" dirty="0">
                <a:latin typeface="+mn-ea"/>
                <a:cs typeface="Calibri" panose="020F0502020204030204" pitchFamily="34" charset="0"/>
              </a:rPr>
              <a:t>基準を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満たす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131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症例</a:t>
            </a:r>
            <a:r>
              <a:rPr lang="ja-JP" altLang="en-US" sz="2400" dirty="0">
                <a:latin typeface="+mn-ea"/>
                <a:cs typeface="Calibri" panose="020F0502020204030204" pitchFamily="34" charset="0"/>
                <a:sym typeface="Arial"/>
              </a:rPr>
              <a:t>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628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データセット</a:t>
            </a:r>
            <a:endParaRPr lang="en-US" sz="2400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013605" y="4951702"/>
            <a:ext cx="723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HFA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の信頼性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(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固視不良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20%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未満、偽陽性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15%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未満、偽陰性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33%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OCT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（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image quality 5/10 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以上、複数回撮像のうち最良の画像を選択）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28649" y="296664"/>
            <a:ext cx="8002021" cy="945850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0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Shape 176"/>
          <p:cNvGraphicFramePr/>
          <p:nvPr>
            <p:extLst>
              <p:ext uri="{D42A27DB-BD31-4B8C-83A1-F6EECF244321}">
                <p14:modId xmlns:p14="http://schemas.microsoft.com/office/powerpoint/2010/main" val="3104865090"/>
              </p:ext>
            </p:extLst>
          </p:nvPr>
        </p:nvGraphicFramePr>
        <p:xfrm>
          <a:off x="856906" y="1487605"/>
          <a:ext cx="7430188" cy="42853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4558"/>
                <a:gridCol w="1251763"/>
                <a:gridCol w="1292087"/>
                <a:gridCol w="1212574"/>
                <a:gridCol w="1311965"/>
                <a:gridCol w="917241"/>
              </a:tblGrid>
              <a:tr h="10451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+mn-lt"/>
                          <a:cs typeface="Calibri" panose="020F0502020204030204" pitchFamily="34" charset="0"/>
                        </a:rPr>
                        <a:t>N</a:t>
                      </a:r>
                      <a:r>
                        <a:rPr kumimoji="1" lang="ja-JP" altLang="en-US" sz="1600" dirty="0" smtClean="0">
                          <a:latin typeface="+mn-lt"/>
                          <a:cs typeface="Calibri" panose="020F0502020204030204" pitchFamily="34" charset="0"/>
                        </a:rPr>
                        <a:t>＝眼数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POAG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258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NTG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356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PPG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14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All</a:t>
                      </a:r>
                      <a:endParaRPr lang="ja-JP" altLang="en-US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628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</a:t>
                      </a:r>
                      <a:r>
                        <a:rPr lang="ja-JP" alt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値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</a:tr>
              <a:tr h="875926"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平均年齢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</a:t>
                      </a: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歳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58.1±9.0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56.4±9.2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47.6±4.5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effectLst/>
                        </a:rPr>
                        <a:t>56.9</a:t>
                      </a: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±9.2</a:t>
                      </a:r>
                      <a:endParaRPr lang="ja-JP" altLang="en-US" sz="1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平均等価球面度数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(D)</a:t>
                      </a:r>
                      <a:endParaRPr lang="zh-CN" altLang="en-US" sz="1600" dirty="0">
                        <a:solidFill>
                          <a:schemeClr val="tx1"/>
                        </a:solidFill>
                        <a:effectLst/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-5.62±4.1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-4.94±3.3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-5.40±0.3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-5.23±3.6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p&lt;0.068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性別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(F:M)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98:160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118:238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14:0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230:398</a:t>
                      </a:r>
                      <a:endParaRPr lang="mr-IN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69" marR="68569" marT="68569" marB="68569" anchor="ctr"/>
                </a:tc>
              </a:tr>
              <a:tr h="77059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MD(dB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10-2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13.4±11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7.30±8.1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 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0.25±0.8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-9.62±9.7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</a:tbl>
          </a:graphicData>
        </a:graphic>
      </p:graphicFrame>
      <p:sp>
        <p:nvSpPr>
          <p:cNvPr id="177" name="Shape 177"/>
          <p:cNvSpPr txBox="1"/>
          <p:nvPr/>
        </p:nvSpPr>
        <p:spPr>
          <a:xfrm>
            <a:off x="6224342" y="6084808"/>
            <a:ext cx="2514600" cy="3888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One-way ANOVA</a:t>
            </a:r>
          </a:p>
          <a:p>
            <a:pPr algn="r"/>
            <a:r>
              <a:rPr lang="en-US" altLang="ja-JP" sz="1400" dirty="0">
                <a:ea typeface="ＭＳ ゴシック" panose="020B0609070205080204" pitchFamily="49" charset="-128"/>
                <a:cs typeface="Calibri" panose="020F0502020204030204" pitchFamily="34" charset="0"/>
              </a:rPr>
              <a:t>X2 test</a:t>
            </a:r>
          </a:p>
          <a:p>
            <a:pPr algn="r"/>
            <a:endParaRPr lang="en-US" sz="1350" dirty="0"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5877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1532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566496" y="4968824"/>
            <a:ext cx="7924800" cy="6232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ja-JP" altLang="en-US" sz="2000" dirty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同一日に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測定、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Medeiros</a:t>
            </a:r>
            <a:r>
              <a:rPr lang="ja-JP" altLang="en-US" sz="2000" dirty="0" err="1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らの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方法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を応用して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Humphrey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と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OCT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より</a:t>
            </a:r>
            <a:endParaRPr lang="en-US" altLang="ja-JP" sz="2000" dirty="0" smtClean="0">
              <a:solidFill>
                <a:srgbClr val="FF0000"/>
              </a:solidFill>
              <a:latin typeface="+mn-ea"/>
              <a:cs typeface="Calibri"/>
              <a:sym typeface="Calibri"/>
            </a:endParaRPr>
          </a:p>
          <a:p>
            <a:pPr algn="ctr">
              <a:buSzPct val="25000"/>
            </a:pP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推定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RGC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数（</a:t>
            </a:r>
            <a:r>
              <a:rPr lang="en-US" altLang="ja-JP" sz="2000" b="1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RGC_10-2</a:t>
            </a:r>
            <a:r>
              <a:rPr lang="ja-JP" altLang="en-US" sz="2000" b="1" dirty="0" err="1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、</a:t>
            </a:r>
            <a:r>
              <a:rPr lang="en-US" altLang="ja-JP" sz="2000" b="1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RGC_OCT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)</a:t>
            </a:r>
            <a:r>
              <a:rPr lang="en-US" sz="2000" dirty="0" err="1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を算出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*</a:t>
            </a:r>
            <a:endParaRPr lang="en-US" altLang="ja-JP" sz="2000" dirty="0" smtClean="0">
              <a:solidFill>
                <a:srgbClr val="FF0000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3853244" y="6227579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</a:t>
            </a:r>
            <a:r>
              <a:rPr lang="en-US" dirty="0">
                <a:cs typeface="Calibri"/>
                <a:sym typeface="Calibri"/>
              </a:rPr>
              <a:t>et </a:t>
            </a:r>
            <a:r>
              <a:rPr lang="en-US" dirty="0" smtClean="0">
                <a:cs typeface="Calibri"/>
                <a:sym typeface="Calibri"/>
              </a:rPr>
              <a:t>al</a:t>
            </a:r>
            <a:r>
              <a:rPr lang="en-US" altLang="ja-JP" dirty="0" smtClean="0">
                <a:cs typeface="Calibri"/>
                <a:sym typeface="Calibri"/>
              </a:rPr>
              <a:t>.</a:t>
            </a:r>
            <a:r>
              <a:rPr lang="en-US" dirty="0" smtClean="0">
                <a:cs typeface="Calibri"/>
                <a:sym typeface="Calibri"/>
              </a:rPr>
              <a:t> </a:t>
            </a:r>
            <a:r>
              <a:rPr lang="en-US" dirty="0" err="1">
                <a:cs typeface="Calibri"/>
                <a:sym typeface="Calibri"/>
              </a:rPr>
              <a:t>ArchOphthalmol</a:t>
            </a:r>
            <a:r>
              <a:rPr lang="en-US" dirty="0">
                <a:cs typeface="Calibri"/>
                <a:sym typeface="Calibri"/>
              </a:rPr>
              <a:t>. 2012</a:t>
            </a:r>
          </a:p>
        </p:txBody>
      </p:sp>
      <p:sp>
        <p:nvSpPr>
          <p:cNvPr id="228" name="Shape 228"/>
          <p:cNvSpPr/>
          <p:nvPr/>
        </p:nvSpPr>
        <p:spPr>
          <a:xfrm>
            <a:off x="3401392" y="3793797"/>
            <a:ext cx="4270753" cy="39649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 err="1">
                <a:latin typeface="+mn-ea"/>
                <a:cs typeface="Calibri"/>
                <a:sym typeface="Calibri"/>
              </a:rPr>
              <a:t>Humphrey視野計</a:t>
            </a:r>
            <a:r>
              <a:rPr lang="en-US" dirty="0">
                <a:latin typeface="+mn-ea"/>
                <a:cs typeface="Calibri"/>
                <a:sym typeface="Calibri"/>
              </a:rPr>
              <a:t>(</a:t>
            </a:r>
            <a:r>
              <a:rPr lang="en-US" dirty="0" smtClean="0">
                <a:latin typeface="+mn-ea"/>
                <a:cs typeface="Calibri"/>
                <a:sym typeface="Calibri"/>
              </a:rPr>
              <a:t>HFA; 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29" name="Shape 229"/>
          <p:cNvSpPr/>
          <p:nvPr/>
        </p:nvSpPr>
        <p:spPr>
          <a:xfrm>
            <a:off x="3228474" y="2661514"/>
            <a:ext cx="4443672" cy="32124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Cirrus </a:t>
            </a:r>
            <a:r>
              <a:rPr lang="en-US" dirty="0" smtClean="0">
                <a:latin typeface="+mn-ea"/>
                <a:cs typeface="Calibri"/>
                <a:sym typeface="Calibri"/>
              </a:rPr>
              <a:t>HD-OCT（OCT</a:t>
            </a:r>
            <a:r>
              <a:rPr lang="en-US" altLang="ja-JP" dirty="0" smtClean="0">
                <a:latin typeface="+mn-ea"/>
                <a:cs typeface="Calibri"/>
                <a:sym typeface="Calibri"/>
              </a:rPr>
              <a:t>; </a:t>
            </a:r>
            <a:r>
              <a:rPr lang="en-US" dirty="0" smtClean="0">
                <a:latin typeface="+mn-ea"/>
                <a:cs typeface="Calibri"/>
                <a:sym typeface="Calibri"/>
              </a:rPr>
              <a:t>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30" name="Shape 230"/>
          <p:cNvSpPr/>
          <p:nvPr/>
        </p:nvSpPr>
        <p:spPr>
          <a:xfrm>
            <a:off x="3242836" y="2969695"/>
            <a:ext cx="3996103" cy="39097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O</a:t>
            </a:r>
            <a:r>
              <a:rPr lang="en-US" dirty="0" smtClean="0">
                <a:latin typeface="+mn-ea"/>
                <a:cs typeface="Calibri"/>
                <a:sym typeface="Calibri"/>
              </a:rPr>
              <a:t>ptic </a:t>
            </a:r>
            <a:r>
              <a:rPr lang="en-US" dirty="0">
                <a:latin typeface="+mn-ea"/>
                <a:cs typeface="Calibri"/>
                <a:sym typeface="Calibri"/>
              </a:rPr>
              <a:t>disc cube　200×200</a:t>
            </a:r>
          </a:p>
        </p:txBody>
      </p:sp>
      <p:sp>
        <p:nvSpPr>
          <p:cNvPr id="231" name="Shape 231"/>
          <p:cNvSpPr/>
          <p:nvPr/>
        </p:nvSpPr>
        <p:spPr>
          <a:xfrm>
            <a:off x="2811330" y="3444834"/>
            <a:ext cx="2572687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静的視野計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789933" y="2287247"/>
            <a:ext cx="2126623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光干渉断層計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83525" y="4200844"/>
            <a:ext cx="3190414" cy="3964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SITA </a:t>
            </a:r>
            <a:r>
              <a:rPr lang="en-US" dirty="0" err="1" smtClean="0">
                <a:latin typeface="+mn-ea"/>
                <a:cs typeface="Calibri"/>
                <a:sym typeface="Calibri"/>
              </a:rPr>
              <a:t>Standard中心</a:t>
            </a:r>
            <a:r>
              <a:rPr lang="en-US" dirty="0" smtClean="0">
                <a:latin typeface="+mn-ea"/>
                <a:cs typeface="Calibri"/>
                <a:sym typeface="Calibri"/>
              </a:rPr>
              <a:t> </a:t>
            </a:r>
            <a:r>
              <a:rPr lang="en-US" dirty="0">
                <a:latin typeface="+mn-ea"/>
                <a:cs typeface="Calibri"/>
                <a:sym typeface="Calibri"/>
              </a:rPr>
              <a:t>10-2</a:t>
            </a:r>
          </a:p>
        </p:txBody>
      </p:sp>
      <p:sp>
        <p:nvSpPr>
          <p:cNvPr id="234" name="Shape 234"/>
          <p:cNvSpPr/>
          <p:nvPr/>
        </p:nvSpPr>
        <p:spPr>
          <a:xfrm>
            <a:off x="3329863" y="5325894"/>
            <a:ext cx="4493605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endParaRPr lang="en-US" sz="1200" dirty="0">
              <a:cs typeface="Calibri"/>
              <a:sym typeface="Calibri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216688" y="1894833"/>
            <a:ext cx="1573245" cy="39241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400" b="1" dirty="0">
                <a:latin typeface="+mn-ea"/>
                <a:cs typeface="Calibri" panose="020F0502020204030204" pitchFamily="34" charset="0"/>
                <a:sym typeface="Arial"/>
              </a:rPr>
              <a:t>測定機器</a:t>
            </a:r>
            <a:endParaRPr lang="en-US" sz="2400" b="1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628650" y="365126"/>
            <a:ext cx="7886700" cy="835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JP" altLang="en-US" dirty="0">
                <a:latin typeface="+mj-ea"/>
              </a:rPr>
              <a:t>方法</a:t>
            </a:r>
            <a:endParaRPr kumimoji="1" lang="en-US" altLang="ja-JP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182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+mj-ea"/>
                <a:cs typeface="Calibri"/>
                <a:sym typeface="Calibri"/>
              </a:rPr>
              <a:t>RGC</a:t>
            </a:r>
            <a:r>
              <a:rPr lang="en-US" dirty="0" smtClean="0">
                <a:solidFill>
                  <a:srgbClr val="FF0000"/>
                </a:solidFill>
                <a:latin typeface="+mj-ea"/>
                <a:cs typeface="Calibri"/>
                <a:sym typeface="Calibri"/>
              </a:rPr>
              <a:t>_10-2</a:t>
            </a:r>
            <a:endParaRPr lang="en-US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539717" y="1865742"/>
            <a:ext cx="4327323" cy="1709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800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800" dirty="0" smtClean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_10-2</a:t>
            </a:r>
            <a:r>
              <a:rPr lang="en-US" altLang="ja-JP" sz="2800" dirty="0" smtClean="0">
                <a:ea typeface="Calibri"/>
                <a:cs typeface="Calibri"/>
                <a:sym typeface="Calibri"/>
              </a:rPr>
              <a:t>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*0.1)]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6: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𝐴𝑠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2=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</a:rPr>
                        <m:t>9 :1 </m:t>
                      </m:r>
                    </m:oMath>
                  </m:oMathPara>
                </a14:m>
                <a:endParaRPr lang="en-US" dirty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6063082" y="3983765"/>
            <a:ext cx="25907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ganglion cell quantity (</a:t>
            </a:r>
            <a:r>
              <a:rPr lang="en-US" dirty="0" err="1"/>
              <a:t>gc</a:t>
            </a:r>
            <a:r>
              <a:rPr lang="en-US" dirty="0" smtClean="0"/>
              <a:t>)</a:t>
            </a:r>
          </a:p>
          <a:p>
            <a:r>
              <a:rPr lang="en-US" dirty="0"/>
              <a:t>visual field sensitivity (s</a:t>
            </a:r>
            <a:r>
              <a:rPr lang="en-US" dirty="0" smtClean="0"/>
              <a:t>)</a:t>
            </a:r>
          </a:p>
          <a:p>
            <a:r>
              <a:rPr lang="en-US" dirty="0"/>
              <a:t>eccentricity (</a:t>
            </a:r>
            <a:r>
              <a:rPr lang="en-US" dirty="0" err="1"/>
              <a:t>ec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8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+mj-ea"/>
                <a:cs typeface="Calibri"/>
                <a:sym typeface="Calibri"/>
              </a:rPr>
              <a:t>RGC</a:t>
            </a:r>
            <a:r>
              <a:rPr lang="en-US" altLang="ja-JP" dirty="0" smtClean="0">
                <a:latin typeface="+mj-ea"/>
                <a:cs typeface="Calibri"/>
                <a:sym typeface="Calibri"/>
              </a:rPr>
              <a:t>_OCT</a:t>
            </a:r>
            <a:endParaRPr lang="en-US" dirty="0">
              <a:latin typeface="+mj-ea"/>
            </a:endParaRPr>
          </a:p>
        </p:txBody>
      </p:sp>
      <p:sp>
        <p:nvSpPr>
          <p:cNvPr id="3" name="Shape 207"/>
          <p:cNvSpPr txBox="1"/>
          <p:nvPr/>
        </p:nvSpPr>
        <p:spPr>
          <a:xfrm>
            <a:off x="1269453" y="2301715"/>
            <a:ext cx="6605093" cy="1828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d = (−0.007*age) + 1.4 </a:t>
            </a:r>
            <a:endParaRPr lang="en-US" altLang="ja-JP" sz="2100" dirty="0"/>
          </a:p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c = (−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0.26*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MD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+ 0.12 </a:t>
            </a:r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ave</a:t>
            </a:r>
            <a:r>
              <a:rPr lang="en-US" altLang="ja-JP" sz="2100" dirty="0" smtClean="0">
                <a:latin typeface="Arial" panose="020B0604020202020204" pitchFamily="34" charset="0"/>
              </a:rPr>
              <a:t> cpRNFLT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r>
              <a:rPr lang="en-US" altLang="ja-JP" sz="21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/360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*10870*d </a:t>
            </a:r>
          </a:p>
          <a:p>
            <a:pPr algn="ctr"/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RGC_OCT=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10^[(log(a)*10 −c)*0.1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  <a:endParaRPr lang="en-US" altLang="ja-JP" sz="2100" dirty="0"/>
          </a:p>
        </p:txBody>
      </p:sp>
      <p:sp>
        <p:nvSpPr>
          <p:cNvPr id="5" name="Shape 210"/>
          <p:cNvSpPr/>
          <p:nvPr/>
        </p:nvSpPr>
        <p:spPr>
          <a:xfrm>
            <a:off x="5232401" y="6508102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809068" y="38529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/>
            </a:r>
            <a:br>
              <a:rPr lang="en-US" altLang="ja-JP" dirty="0"/>
            </a:br>
            <a:endParaRPr lang="ja-JP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442953" y="4399300"/>
            <a:ext cx="2312069" cy="1553413"/>
            <a:chOff x="3456056" y="4074068"/>
            <a:chExt cx="2312069" cy="1553413"/>
          </a:xfrm>
        </p:grpSpPr>
        <p:sp>
          <p:nvSpPr>
            <p:cNvPr id="17" name="TextBox 16"/>
            <p:cNvSpPr txBox="1"/>
            <p:nvPr/>
          </p:nvSpPr>
          <p:spPr>
            <a:xfrm>
              <a:off x="4158001" y="407406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cpRNFL</a:t>
              </a:r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56056" y="4736573"/>
              <a:ext cx="535724" cy="890908"/>
              <a:chOff x="4331126" y="4470853"/>
              <a:chExt cx="535724" cy="890908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4350811" y="4470853"/>
                <a:ext cx="500295" cy="544423"/>
              </a:xfrm>
              <a:prstGeom prst="ellipse">
                <a:avLst/>
              </a:prstGeom>
              <a:solidFill>
                <a:srgbClr val="07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331126" y="499242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360</a:t>
                </a:r>
                <a:endParaRPr lang="en-US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232401" y="4703311"/>
              <a:ext cx="535724" cy="924170"/>
              <a:chOff x="4331126" y="5472201"/>
              <a:chExt cx="535724" cy="92417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346871" y="5472201"/>
                <a:ext cx="504234" cy="548710"/>
                <a:chOff x="6953300" y="3833811"/>
                <a:chExt cx="806400" cy="8064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6959600" y="3836961"/>
                  <a:ext cx="800100" cy="8001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Pie 21"/>
                <p:cNvSpPr/>
                <p:nvPr/>
              </p:nvSpPr>
              <p:spPr>
                <a:xfrm rot="10800000">
                  <a:off x="6953300" y="3833811"/>
                  <a:ext cx="806400" cy="806400"/>
                </a:xfrm>
                <a:prstGeom prst="pie">
                  <a:avLst>
                    <a:gd name="adj1" fmla="val 5423411"/>
                    <a:gd name="adj2" fmla="val 16181995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331126" y="602703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180</a:t>
                </a:r>
                <a:endParaRPr lang="en-US" dirty="0"/>
              </a:p>
            </p:txBody>
          </p:sp>
        </p:grpSp>
      </p:grpSp>
      <p:sp>
        <p:nvSpPr>
          <p:cNvPr id="20" name="Rectangle 9"/>
          <p:cNvSpPr/>
          <p:nvPr/>
        </p:nvSpPr>
        <p:spPr>
          <a:xfrm>
            <a:off x="5270913" y="6116354"/>
            <a:ext cx="3797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Arial" panose="020B0604020202020204" pitchFamily="34" charset="0"/>
              </a:rPr>
              <a:t>cpRNFLT; </a:t>
            </a:r>
            <a:r>
              <a:rPr lang="ja-JP" altLang="en-US" dirty="0" smtClean="0">
                <a:solidFill>
                  <a:srgbClr val="FF0000"/>
                </a:solidFill>
                <a:latin typeface="Arial" panose="020B0604020202020204" pitchFamily="34" charset="0"/>
              </a:rPr>
              <a:t>乳頭周囲神経節細胞層厚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9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20204</TotalTime>
  <Words>1727</Words>
  <Application>Microsoft Office PowerPoint</Application>
  <PresentationFormat>画面に合わせる (4:3)</PresentationFormat>
  <Paragraphs>248</Paragraphs>
  <Slides>27</Slides>
  <Notes>23</Notes>
  <HiddenSlides>6</HiddenSlides>
  <MMClips>0</MMClips>
  <ScaleCrop>false</ScaleCrop>
  <HeadingPairs>
    <vt:vector size="6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41" baseType="lpstr">
      <vt:lpstr>ＭＳ ゴシック</vt:lpstr>
      <vt:lpstr>游ゴシック</vt:lpstr>
      <vt:lpstr>游ゴシック</vt:lpstr>
      <vt:lpstr>Yu Gothic Light</vt:lpstr>
      <vt:lpstr>Yu Gothic Light</vt:lpstr>
      <vt:lpstr>Arial</vt:lpstr>
      <vt:lpstr>Calibri</vt:lpstr>
      <vt:lpstr>Calibri Light</vt:lpstr>
      <vt:lpstr>Cambria Math</vt:lpstr>
      <vt:lpstr>Century</vt:lpstr>
      <vt:lpstr>Georgia</vt:lpstr>
      <vt:lpstr>Times New Roman</vt:lpstr>
      <vt:lpstr>Wingdings</vt:lpstr>
      <vt:lpstr>Office Theme</vt:lpstr>
      <vt:lpstr>ハンフリー10-2とOCTから算出する網膜神経節細胞数</vt:lpstr>
      <vt:lpstr>背景</vt:lpstr>
      <vt:lpstr>Structure-Function models 6 degree grid (30, 24-2)</vt:lpstr>
      <vt:lpstr>目的</vt:lpstr>
      <vt:lpstr>対象</vt:lpstr>
      <vt:lpstr>対象</vt:lpstr>
      <vt:lpstr>PowerPoint プレゼンテーション</vt:lpstr>
      <vt:lpstr>RGC_10-2</vt:lpstr>
      <vt:lpstr>RGC_OCT</vt:lpstr>
      <vt:lpstr>RGC_10-2 vs 360 &amp; 180 degree</vt:lpstr>
      <vt:lpstr>360 degree is best</vt:lpstr>
      <vt:lpstr>サブ解析</vt:lpstr>
      <vt:lpstr>RGC_10-2 vs RGC_24-2</vt:lpstr>
      <vt:lpstr>MD10-2vsRGC_10-2</vt:lpstr>
      <vt:lpstr>GCA_AVERAGEvsRGC10-2,RGC24-2</vt:lpstr>
      <vt:lpstr>GCA_MINIMUMvsRGC10-2,RGC24-2</vt:lpstr>
      <vt:lpstr>結果のまとめ</vt:lpstr>
      <vt:lpstr>10-2測定点とcpRNFLTの対応 </vt:lpstr>
      <vt:lpstr>RGC_10-2</vt:lpstr>
      <vt:lpstr>What is affected?</vt:lpstr>
      <vt:lpstr>結語</vt:lpstr>
      <vt:lpstr>RGC_10-2 vs RGC_30-2/24-2</vt:lpstr>
      <vt:lpstr>RGC_10-2vsMD10-2,MD30-2</vt:lpstr>
      <vt:lpstr>　　　　　　　　　　　　　　RGC_10-2 vs RGC_30-2</vt:lpstr>
      <vt:lpstr>MD10-2 vs MD30-2</vt:lpstr>
      <vt:lpstr>GC_AVERAGEvsRGC10-2,RGC30-2</vt:lpstr>
      <vt:lpstr>GC_MINIMUMvsRGC10-2,RGC30-2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小川俊平</dc:creator>
  <cp:lastModifiedBy>yoshimasa</cp:lastModifiedBy>
  <cp:revision>339</cp:revision>
  <dcterms:created xsi:type="dcterms:W3CDTF">2017-05-19T11:56:16Z</dcterms:created>
  <dcterms:modified xsi:type="dcterms:W3CDTF">2017-09-20T20:30:48Z</dcterms:modified>
</cp:coreProperties>
</file>